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95" r:id="rId1"/>
  </p:sldMasterIdLst>
  <p:notesMasterIdLst>
    <p:notesMasterId r:id="rId15"/>
  </p:notesMasterIdLst>
  <p:sldIdLst>
    <p:sldId id="364" r:id="rId2"/>
    <p:sldId id="392" r:id="rId3"/>
    <p:sldId id="401" r:id="rId4"/>
    <p:sldId id="402" r:id="rId5"/>
    <p:sldId id="403" r:id="rId6"/>
    <p:sldId id="404" r:id="rId7"/>
    <p:sldId id="405" r:id="rId8"/>
    <p:sldId id="406" r:id="rId9"/>
    <p:sldId id="407" r:id="rId10"/>
    <p:sldId id="408" r:id="rId11"/>
    <p:sldId id="409" r:id="rId12"/>
    <p:sldId id="410" r:id="rId13"/>
    <p:sldId id="40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4845B9-279A-4A78-B3AE-041C1628668B}" v="26" dt="2026-01-19T20:04:37.2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32" autoAdjust="0"/>
    <p:restoredTop sz="84919" autoAdjust="0"/>
  </p:normalViewPr>
  <p:slideViewPr>
    <p:cSldViewPr>
      <p:cViewPr varScale="1">
        <p:scale>
          <a:sx n="94" d="100"/>
          <a:sy n="94" d="100"/>
        </p:scale>
        <p:origin x="20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ДК Кирбаева" userId="a630d04775ab00ca" providerId="LiveId" clId="{A878D088-088C-4ABA-8179-E78819675643}"/>
    <pc:docChg chg="undo custSel addSld delSld modSld sldOrd">
      <pc:chgData name="ДК Кирбаева" userId="a630d04775ab00ca" providerId="LiveId" clId="{A878D088-088C-4ABA-8179-E78819675643}" dt="2026-01-19T20:06:10.445" v="3615" actId="20577"/>
      <pc:docMkLst>
        <pc:docMk/>
      </pc:docMkLst>
      <pc:sldChg chg="modSp mod">
        <pc:chgData name="ДК Кирбаева" userId="a630d04775ab00ca" providerId="LiveId" clId="{A878D088-088C-4ABA-8179-E78819675643}" dt="2026-01-10T19:44:07.134" v="2988" actId="6549"/>
        <pc:sldMkLst>
          <pc:docMk/>
          <pc:sldMk cId="4293467683" sldId="364"/>
        </pc:sldMkLst>
        <pc:spChg chg="mod">
          <ac:chgData name="ДК Кирбаева" userId="a630d04775ab00ca" providerId="LiveId" clId="{A878D088-088C-4ABA-8179-E78819675643}" dt="2026-01-10T19:44:07.134" v="2988" actId="6549"/>
          <ac:spMkLst>
            <pc:docMk/>
            <pc:sldMk cId="4293467683" sldId="364"/>
            <ac:spMk id="2" creationId="{00000000-0000-0000-0000-000000000000}"/>
          </ac:spMkLst>
        </pc:spChg>
        <pc:spChg chg="mod">
          <ac:chgData name="ДК Кирбаева" userId="a630d04775ab00ca" providerId="LiveId" clId="{A878D088-088C-4ABA-8179-E78819675643}" dt="2026-01-10T19:43:33.436" v="2985" actId="20577"/>
          <ac:spMkLst>
            <pc:docMk/>
            <pc:sldMk cId="4293467683" sldId="364"/>
            <ac:spMk id="7" creationId="{A0DD4EF8-8FF4-3072-F43B-ED5C5105DB51}"/>
          </ac:spMkLst>
        </pc:spChg>
      </pc:sldChg>
      <pc:sldChg chg="addSp delSp modSp new mod setBg">
        <pc:chgData name="ДК Кирбаева" userId="a630d04775ab00ca" providerId="LiveId" clId="{A878D088-088C-4ABA-8179-E78819675643}" dt="2026-01-10T19:53:15.656" v="3071" actId="114"/>
        <pc:sldMkLst>
          <pc:docMk/>
          <pc:sldMk cId="191662497" sldId="392"/>
        </pc:sldMkLst>
        <pc:spChg chg="add mod">
          <ac:chgData name="ДК Кирбаева" userId="a630d04775ab00ca" providerId="LiveId" clId="{A878D088-088C-4ABA-8179-E78819675643}" dt="2026-01-10T19:49:53.422" v="3039" actId="1076"/>
          <ac:spMkLst>
            <pc:docMk/>
            <pc:sldMk cId="191662497" sldId="392"/>
            <ac:spMk id="4" creationId="{DDA94AE5-9173-9F28-2164-9DF57EF85768}"/>
          </ac:spMkLst>
        </pc:spChg>
        <pc:spChg chg="add mod">
          <ac:chgData name="ДК Кирбаева" userId="a630d04775ab00ca" providerId="LiveId" clId="{A878D088-088C-4ABA-8179-E78819675643}" dt="2026-01-10T19:52:54.027" v="3067" actId="1076"/>
          <ac:spMkLst>
            <pc:docMk/>
            <pc:sldMk cId="191662497" sldId="392"/>
            <ac:spMk id="6" creationId="{3FFE4284-0C35-926D-BA94-5304D1F50A51}"/>
          </ac:spMkLst>
        </pc:spChg>
        <pc:spChg chg="add mod">
          <ac:chgData name="ДК Кирбаева" userId="a630d04775ab00ca" providerId="LiveId" clId="{A878D088-088C-4ABA-8179-E78819675643}" dt="2026-01-10T19:53:15.656" v="3071" actId="114"/>
          <ac:spMkLst>
            <pc:docMk/>
            <pc:sldMk cId="191662497" sldId="392"/>
            <ac:spMk id="9" creationId="{BAB0A24E-557D-4413-52BB-313B9DD559D6}"/>
          </ac:spMkLst>
        </pc:spChg>
      </pc:sldChg>
      <pc:sldChg chg="addSp delSp modSp new mod">
        <pc:chgData name="ДК Кирбаева" userId="a630d04775ab00ca" providerId="LiveId" clId="{A878D088-088C-4ABA-8179-E78819675643}" dt="2026-01-10T19:52:14.112" v="3066" actId="1076"/>
        <pc:sldMkLst>
          <pc:docMk/>
          <pc:sldMk cId="1262494597" sldId="400"/>
        </pc:sldMkLst>
        <pc:spChg chg="mod">
          <ac:chgData name="ДК Кирбаева" userId="a630d04775ab00ca" providerId="LiveId" clId="{A878D088-088C-4ABA-8179-E78819675643}" dt="2026-01-09T16:01:21.328" v="783" actId="20577"/>
          <ac:spMkLst>
            <pc:docMk/>
            <pc:sldMk cId="1262494597" sldId="400"/>
            <ac:spMk id="2" creationId="{36288DDF-68CC-DEAC-431A-E7990BC093B5}"/>
          </ac:spMkLst>
        </pc:spChg>
        <pc:spChg chg="add mod">
          <ac:chgData name="ДК Кирбаева" userId="a630d04775ab00ca" providerId="LiveId" clId="{A878D088-088C-4ABA-8179-E78819675643}" dt="2026-01-10T19:52:14.112" v="3066" actId="1076"/>
          <ac:spMkLst>
            <pc:docMk/>
            <pc:sldMk cId="1262494597" sldId="400"/>
            <ac:spMk id="7" creationId="{C1F1F9AC-A56E-C54A-764C-0B4B8F299DA7}"/>
          </ac:spMkLst>
        </pc:spChg>
        <pc:spChg chg="add mod">
          <ac:chgData name="ДК Кирбаева" userId="a630d04775ab00ca" providerId="LiveId" clId="{A878D088-088C-4ABA-8179-E78819675643}" dt="2026-01-10T19:52:04.256" v="3064" actId="20577"/>
          <ac:spMkLst>
            <pc:docMk/>
            <pc:sldMk cId="1262494597" sldId="400"/>
            <ac:spMk id="9" creationId="{65BA486B-0282-A46C-5D2E-E38ADFACD772}"/>
          </ac:spMkLst>
        </pc:spChg>
      </pc:sldChg>
      <pc:sldChg chg="addSp delSp modSp new mod ord">
        <pc:chgData name="ДК Кирбаева" userId="a630d04775ab00ca" providerId="LiveId" clId="{A878D088-088C-4ABA-8179-E78819675643}" dt="2026-01-13T19:58:44.524" v="3595"/>
        <pc:sldMkLst>
          <pc:docMk/>
          <pc:sldMk cId="1251826137" sldId="401"/>
        </pc:sldMkLst>
        <pc:graphicFrameChg chg="add mod modGraphic">
          <ac:chgData name="ДК Кирбаева" userId="a630d04775ab00ca" providerId="LiveId" clId="{A878D088-088C-4ABA-8179-E78819675643}" dt="2026-01-10T20:32:35.636" v="3593" actId="14100"/>
          <ac:graphicFrameMkLst>
            <pc:docMk/>
            <pc:sldMk cId="1251826137" sldId="401"/>
            <ac:graphicFrameMk id="4" creationId="{1D39AB23-48B9-E8E8-F154-214E460D0754}"/>
          </ac:graphicFrameMkLst>
        </pc:graphicFrameChg>
        <pc:picChg chg="add mod">
          <ac:chgData name="ДК Кирбаева" userId="a630d04775ab00ca" providerId="LiveId" clId="{A878D088-088C-4ABA-8179-E78819675643}" dt="2026-01-10T20:32:32.744" v="3592" actId="1076"/>
          <ac:picMkLst>
            <pc:docMk/>
            <pc:sldMk cId="1251826137" sldId="401"/>
            <ac:picMk id="5" creationId="{92F0AFC7-01E4-8F07-6ACC-B32860E229D9}"/>
          </ac:picMkLst>
        </pc:picChg>
      </pc:sldChg>
      <pc:sldChg chg="modSp new mod">
        <pc:chgData name="ДК Кирбаева" userId="a630d04775ab00ca" providerId="LiveId" clId="{A878D088-088C-4ABA-8179-E78819675643}" dt="2026-01-10T19:56:19.285" v="3128" actId="6549"/>
        <pc:sldMkLst>
          <pc:docMk/>
          <pc:sldMk cId="3382676698" sldId="402"/>
        </pc:sldMkLst>
        <pc:spChg chg="mod">
          <ac:chgData name="ДК Кирбаева" userId="a630d04775ab00ca" providerId="LiveId" clId="{A878D088-088C-4ABA-8179-E78819675643}" dt="2026-01-10T19:54:37.967" v="3083" actId="1076"/>
          <ac:spMkLst>
            <pc:docMk/>
            <pc:sldMk cId="3382676698" sldId="402"/>
            <ac:spMk id="2" creationId="{A4F0C254-1556-EF99-1EC8-373F77D6540F}"/>
          </ac:spMkLst>
        </pc:spChg>
        <pc:spChg chg="mod">
          <ac:chgData name="ДК Кирбаева" userId="a630d04775ab00ca" providerId="LiveId" clId="{A878D088-088C-4ABA-8179-E78819675643}" dt="2026-01-10T19:56:19.285" v="3128" actId="6549"/>
          <ac:spMkLst>
            <pc:docMk/>
            <pc:sldMk cId="3382676698" sldId="402"/>
            <ac:spMk id="3" creationId="{CF798090-7132-5055-BF10-DD8E73C555C6}"/>
          </ac:spMkLst>
        </pc:spChg>
      </pc:sldChg>
      <pc:sldChg chg="addSp delSp modSp new mod">
        <pc:chgData name="ДК Кирбаева" userId="a630d04775ab00ca" providerId="LiveId" clId="{A878D088-088C-4ABA-8179-E78819675643}" dt="2026-01-10T20:03:07.107" v="3275" actId="1076"/>
        <pc:sldMkLst>
          <pc:docMk/>
          <pc:sldMk cId="2088725732" sldId="403"/>
        </pc:sldMkLst>
        <pc:spChg chg="add mod">
          <ac:chgData name="ДК Кирбаева" userId="a630d04775ab00ca" providerId="LiveId" clId="{A878D088-088C-4ABA-8179-E78819675643}" dt="2026-01-10T19:56:57.051" v="3137" actId="1076"/>
          <ac:spMkLst>
            <pc:docMk/>
            <pc:sldMk cId="2088725732" sldId="403"/>
            <ac:spMk id="5" creationId="{6746009E-2C8F-79DD-00E4-D6DCD985BC6E}"/>
          </ac:spMkLst>
        </pc:spChg>
        <pc:spChg chg="add mod">
          <ac:chgData name="ДК Кирбаева" userId="a630d04775ab00ca" providerId="LiveId" clId="{A878D088-088C-4ABA-8179-E78819675643}" dt="2026-01-10T20:03:07.107" v="3275" actId="1076"/>
          <ac:spMkLst>
            <pc:docMk/>
            <pc:sldMk cId="2088725732" sldId="403"/>
            <ac:spMk id="7" creationId="{DDB1969F-7604-188A-C043-0426665CDBEE}"/>
          </ac:spMkLst>
        </pc:spChg>
      </pc:sldChg>
      <pc:sldChg chg="addSp delSp modSp new mod">
        <pc:chgData name="ДК Кирбаева" userId="a630d04775ab00ca" providerId="LiveId" clId="{A878D088-088C-4ABA-8179-E78819675643}" dt="2026-01-19T20:02:14.725" v="3596" actId="20577"/>
        <pc:sldMkLst>
          <pc:docMk/>
          <pc:sldMk cId="70823738" sldId="404"/>
        </pc:sldMkLst>
        <pc:spChg chg="add mod">
          <ac:chgData name="ДК Кирбаева" userId="a630d04775ab00ca" providerId="LiveId" clId="{A878D088-088C-4ABA-8179-E78819675643}" dt="2026-01-10T20:07:17.023" v="3325" actId="207"/>
          <ac:spMkLst>
            <pc:docMk/>
            <pc:sldMk cId="70823738" sldId="404"/>
            <ac:spMk id="7" creationId="{81132CE4-0863-33C2-3B66-68A53D93520A}"/>
          </ac:spMkLst>
        </pc:spChg>
        <pc:spChg chg="add mod">
          <ac:chgData name="ДК Кирбаева" userId="a630d04775ab00ca" providerId="LiveId" clId="{A878D088-088C-4ABA-8179-E78819675643}" dt="2026-01-19T20:02:14.725" v="3596" actId="20577"/>
          <ac:spMkLst>
            <pc:docMk/>
            <pc:sldMk cId="70823738" sldId="404"/>
            <ac:spMk id="9" creationId="{FE417D60-3920-445C-1F9B-644B3362E5D6}"/>
          </ac:spMkLst>
        </pc:spChg>
        <pc:spChg chg="add mod">
          <ac:chgData name="ДК Кирбаева" userId="a630d04775ab00ca" providerId="LiveId" clId="{A878D088-088C-4ABA-8179-E78819675643}" dt="2026-01-10T20:10:38.021" v="3347" actId="6549"/>
          <ac:spMkLst>
            <pc:docMk/>
            <pc:sldMk cId="70823738" sldId="404"/>
            <ac:spMk id="12" creationId="{77A1FE70-9B39-AECE-B3DA-810BD1FB8254}"/>
          </ac:spMkLst>
        </pc:spChg>
        <pc:picChg chg="add mod">
          <ac:chgData name="ДК Кирбаева" userId="a630d04775ab00ca" providerId="LiveId" clId="{A878D088-088C-4ABA-8179-E78819675643}" dt="2026-01-10T20:09:24.243" v="3341" actId="1076"/>
          <ac:picMkLst>
            <pc:docMk/>
            <pc:sldMk cId="70823738" sldId="404"/>
            <ac:picMk id="10" creationId="{D7AB26B1-1746-E9A3-592E-E80E86BABEFE}"/>
          </ac:picMkLst>
        </pc:picChg>
        <pc:picChg chg="add mod">
          <ac:chgData name="ДК Кирбаева" userId="a630d04775ab00ca" providerId="LiveId" clId="{A878D088-088C-4ABA-8179-E78819675643}" dt="2026-01-10T20:09:27.210" v="3342" actId="14100"/>
          <ac:picMkLst>
            <pc:docMk/>
            <pc:sldMk cId="70823738" sldId="404"/>
            <ac:picMk id="2050" creationId="{7C8D1D38-74E7-D1C1-8476-776C259222BA}"/>
          </ac:picMkLst>
        </pc:picChg>
      </pc:sldChg>
      <pc:sldChg chg="addSp delSp modSp new mod">
        <pc:chgData name="ДК Кирбаева" userId="a630d04775ab00ca" providerId="LiveId" clId="{A878D088-088C-4ABA-8179-E78819675643}" dt="2026-01-19T20:04:46.602" v="3610" actId="20577"/>
        <pc:sldMkLst>
          <pc:docMk/>
          <pc:sldMk cId="3915727851" sldId="405"/>
        </pc:sldMkLst>
        <pc:spChg chg="add mod">
          <ac:chgData name="ДК Кирбаева" userId="a630d04775ab00ca" providerId="LiveId" clId="{A878D088-088C-4ABA-8179-E78819675643}" dt="2026-01-19T20:04:46.602" v="3610" actId="20577"/>
          <ac:spMkLst>
            <pc:docMk/>
            <pc:sldMk cId="3915727851" sldId="405"/>
            <ac:spMk id="5" creationId="{42615FBA-CF49-0B51-29D5-A5040B7B9591}"/>
          </ac:spMkLst>
        </pc:spChg>
        <pc:spChg chg="add mod">
          <ac:chgData name="ДК Кирбаева" userId="a630d04775ab00ca" providerId="LiveId" clId="{A878D088-088C-4ABA-8179-E78819675643}" dt="2026-01-10T20:13:31.985" v="3375" actId="1076"/>
          <ac:spMkLst>
            <pc:docMk/>
            <pc:sldMk cId="3915727851" sldId="405"/>
            <ac:spMk id="10" creationId="{304B0DAD-4740-541B-C3FB-1FA8DDE041C0}"/>
          </ac:spMkLst>
        </pc:spChg>
        <pc:spChg chg="add mod">
          <ac:chgData name="ДК Кирбаева" userId="a630d04775ab00ca" providerId="LiveId" clId="{A878D088-088C-4ABA-8179-E78819675643}" dt="2026-01-10T20:14:30.359" v="3385" actId="113"/>
          <ac:spMkLst>
            <pc:docMk/>
            <pc:sldMk cId="3915727851" sldId="405"/>
            <ac:spMk id="13" creationId="{0D646F44-5E61-2197-3B27-4DF7762065A3}"/>
          </ac:spMkLst>
        </pc:spChg>
        <pc:spChg chg="add mod">
          <ac:chgData name="ДК Кирбаева" userId="a630d04775ab00ca" providerId="LiveId" clId="{A878D088-088C-4ABA-8179-E78819675643}" dt="2026-01-10T20:15:30.484" v="3393" actId="1076"/>
          <ac:spMkLst>
            <pc:docMk/>
            <pc:sldMk cId="3915727851" sldId="405"/>
            <ac:spMk id="16" creationId="{1CC48DEF-380B-6994-9B95-139F9B400FD7}"/>
          </ac:spMkLst>
        </pc:spChg>
        <pc:spChg chg="add del mod">
          <ac:chgData name="ДК Кирбаева" userId="a630d04775ab00ca" providerId="LiveId" clId="{A878D088-088C-4ABA-8179-E78819675643}" dt="2026-01-19T20:04:43.379" v="3609" actId="478"/>
          <ac:spMkLst>
            <pc:docMk/>
            <pc:sldMk cId="3915727851" sldId="405"/>
            <ac:spMk id="18" creationId="{899943C3-150E-922F-6944-4967995F73AE}"/>
          </ac:spMkLst>
        </pc:spChg>
        <pc:picChg chg="add mod">
          <ac:chgData name="ДК Кирбаева" userId="a630d04775ab00ca" providerId="LiveId" clId="{A878D088-088C-4ABA-8179-E78819675643}" dt="2026-01-10T20:13:19.380" v="3371" actId="1076"/>
          <ac:picMkLst>
            <pc:docMk/>
            <pc:sldMk cId="3915727851" sldId="405"/>
            <ac:picMk id="8" creationId="{A5161237-1B6E-A65C-58CF-E219A1DAC778}"/>
          </ac:picMkLst>
        </pc:picChg>
        <pc:picChg chg="add mod">
          <ac:chgData name="ДК Кирбаева" userId="a630d04775ab00ca" providerId="LiveId" clId="{A878D088-088C-4ABA-8179-E78819675643}" dt="2026-01-10T20:14:15.912" v="3380" actId="1076"/>
          <ac:picMkLst>
            <pc:docMk/>
            <pc:sldMk cId="3915727851" sldId="405"/>
            <ac:picMk id="11" creationId="{12162674-5598-5BAB-28FF-EFA15CA019C6}"/>
          </ac:picMkLst>
        </pc:picChg>
        <pc:picChg chg="add mod">
          <ac:chgData name="ДК Кирбаева" userId="a630d04775ab00ca" providerId="LiveId" clId="{A878D088-088C-4ABA-8179-E78819675643}" dt="2026-01-10T20:15:17.067" v="3390" actId="1076"/>
          <ac:picMkLst>
            <pc:docMk/>
            <pc:sldMk cId="3915727851" sldId="405"/>
            <ac:picMk id="14" creationId="{EDCA4BA7-FFED-18FE-A25A-E518B800FA5C}"/>
          </ac:picMkLst>
        </pc:picChg>
      </pc:sldChg>
      <pc:sldChg chg="addSp delSp modSp new mod">
        <pc:chgData name="ДК Кирбаева" userId="a630d04775ab00ca" providerId="LiveId" clId="{A878D088-088C-4ABA-8179-E78819675643}" dt="2026-01-19T20:05:41.685" v="3613" actId="5793"/>
        <pc:sldMkLst>
          <pc:docMk/>
          <pc:sldMk cId="1890411546" sldId="406"/>
        </pc:sldMkLst>
        <pc:spChg chg="add mod">
          <ac:chgData name="ДК Кирбаева" userId="a630d04775ab00ca" providerId="LiveId" clId="{A878D088-088C-4ABA-8179-E78819675643}" dt="2026-01-10T20:18:29.341" v="3437" actId="20578"/>
          <ac:spMkLst>
            <pc:docMk/>
            <pc:sldMk cId="1890411546" sldId="406"/>
            <ac:spMk id="5" creationId="{72A348E1-84A2-635E-93E3-EBF62B727A01}"/>
          </ac:spMkLst>
        </pc:spChg>
        <pc:spChg chg="add mod">
          <ac:chgData name="ДК Кирбаева" userId="a630d04775ab00ca" providerId="LiveId" clId="{A878D088-088C-4ABA-8179-E78819675643}" dt="2026-01-10T20:17:25.859" v="3412" actId="207"/>
          <ac:spMkLst>
            <pc:docMk/>
            <pc:sldMk cId="1890411546" sldId="406"/>
            <ac:spMk id="7" creationId="{3F0DEF5F-0320-4470-6C09-AF18E777849F}"/>
          </ac:spMkLst>
        </pc:spChg>
        <pc:spChg chg="add mod">
          <ac:chgData name="ДК Кирбаева" userId="a630d04775ab00ca" providerId="LiveId" clId="{A878D088-088C-4ABA-8179-E78819675643}" dt="2026-01-19T20:05:41.685" v="3613" actId="5793"/>
          <ac:spMkLst>
            <pc:docMk/>
            <pc:sldMk cId="1890411546" sldId="406"/>
            <ac:spMk id="9" creationId="{8B27DBF0-2F20-CA7A-9973-26EA16466EBB}"/>
          </ac:spMkLst>
        </pc:spChg>
        <pc:spChg chg="add mod">
          <ac:chgData name="ДК Кирбаева" userId="a630d04775ab00ca" providerId="LiveId" clId="{A878D088-088C-4ABA-8179-E78819675643}" dt="2026-01-10T20:18:38.629" v="3442" actId="207"/>
          <ac:spMkLst>
            <pc:docMk/>
            <pc:sldMk cId="1890411546" sldId="406"/>
            <ac:spMk id="11" creationId="{E54A9EDF-8A75-7B65-8FBA-282A043D38B4}"/>
          </ac:spMkLst>
        </pc:spChg>
      </pc:sldChg>
      <pc:sldChg chg="addSp delSp modSp new mod">
        <pc:chgData name="ДК Кирбаева" userId="a630d04775ab00ca" providerId="LiveId" clId="{A878D088-088C-4ABA-8179-E78819675643}" dt="2026-01-19T20:06:10.445" v="3615" actId="20577"/>
        <pc:sldMkLst>
          <pc:docMk/>
          <pc:sldMk cId="4178209689" sldId="407"/>
        </pc:sldMkLst>
        <pc:spChg chg="add mod">
          <ac:chgData name="ДК Кирбаева" userId="a630d04775ab00ca" providerId="LiveId" clId="{A878D088-088C-4ABA-8179-E78819675643}" dt="2026-01-10T20:22:40.182" v="3454" actId="1076"/>
          <ac:spMkLst>
            <pc:docMk/>
            <pc:sldMk cId="4178209689" sldId="407"/>
            <ac:spMk id="5" creationId="{8FC3F51B-BAC9-AC55-9C35-ACC74204C53B}"/>
          </ac:spMkLst>
        </pc:spChg>
        <pc:spChg chg="add mod">
          <ac:chgData name="ДК Кирбаева" userId="a630d04775ab00ca" providerId="LiveId" clId="{A878D088-088C-4ABA-8179-E78819675643}" dt="2026-01-19T20:06:10.445" v="3615" actId="20577"/>
          <ac:spMkLst>
            <pc:docMk/>
            <pc:sldMk cId="4178209689" sldId="407"/>
            <ac:spMk id="7" creationId="{11D16783-6459-8E22-8BDE-4EE596E10D0F}"/>
          </ac:spMkLst>
        </pc:spChg>
      </pc:sldChg>
      <pc:sldChg chg="addSp delSp modSp new mod">
        <pc:chgData name="ДК Кирбаева" userId="a630d04775ab00ca" providerId="LiveId" clId="{A878D088-088C-4ABA-8179-E78819675643}" dt="2026-01-10T20:26:36.866" v="3495" actId="6549"/>
        <pc:sldMkLst>
          <pc:docMk/>
          <pc:sldMk cId="1960926338" sldId="408"/>
        </pc:sldMkLst>
        <pc:spChg chg="add mod">
          <ac:chgData name="ДК Кирбаева" userId="a630d04775ab00ca" providerId="LiveId" clId="{A878D088-088C-4ABA-8179-E78819675643}" dt="2026-01-10T20:26:36.866" v="3495" actId="6549"/>
          <ac:spMkLst>
            <pc:docMk/>
            <pc:sldMk cId="1960926338" sldId="408"/>
            <ac:spMk id="5" creationId="{3D88C730-2212-75ED-4E05-50A69B7EE01D}"/>
          </ac:spMkLst>
        </pc:spChg>
        <pc:spChg chg="add mod">
          <ac:chgData name="ДК Кирбаева" userId="a630d04775ab00ca" providerId="LiveId" clId="{A878D088-088C-4ABA-8179-E78819675643}" dt="2026-01-10T20:26:19.766" v="3489" actId="207"/>
          <ac:spMkLst>
            <pc:docMk/>
            <pc:sldMk cId="1960926338" sldId="408"/>
            <ac:spMk id="7" creationId="{108E3A1E-1C26-35F8-2C41-D26F6AB5DC05}"/>
          </ac:spMkLst>
        </pc:spChg>
      </pc:sldChg>
      <pc:sldChg chg="addSp delSp modSp new mod">
        <pc:chgData name="ДК Кирбаева" userId="a630d04775ab00ca" providerId="LiveId" clId="{A878D088-088C-4ABA-8179-E78819675643}" dt="2026-01-10T20:28:06.381" v="3559" actId="6549"/>
        <pc:sldMkLst>
          <pc:docMk/>
          <pc:sldMk cId="1490075110" sldId="409"/>
        </pc:sldMkLst>
        <pc:spChg chg="add mod">
          <ac:chgData name="ДК Кирбаева" userId="a630d04775ab00ca" providerId="LiveId" clId="{A878D088-088C-4ABA-8179-E78819675643}" dt="2026-01-10T20:28:06.381" v="3559" actId="6549"/>
          <ac:spMkLst>
            <pc:docMk/>
            <pc:sldMk cId="1490075110" sldId="409"/>
            <ac:spMk id="5" creationId="{B31C878B-F45F-455F-45DF-94DD9920775C}"/>
          </ac:spMkLst>
        </pc:spChg>
        <pc:spChg chg="add mod">
          <ac:chgData name="ДК Кирбаева" userId="a630d04775ab00ca" providerId="LiveId" clId="{A878D088-088C-4ABA-8179-E78819675643}" dt="2026-01-10T20:27:21.060" v="3510" actId="207"/>
          <ac:spMkLst>
            <pc:docMk/>
            <pc:sldMk cId="1490075110" sldId="409"/>
            <ac:spMk id="7" creationId="{8D547CBF-D34C-9CE7-49FA-A8CBE63DCDD0}"/>
          </ac:spMkLst>
        </pc:spChg>
      </pc:sldChg>
      <pc:sldChg chg="addSp delSp modSp new mod">
        <pc:chgData name="ДК Кирбаева" userId="a630d04775ab00ca" providerId="LiveId" clId="{A878D088-088C-4ABA-8179-E78819675643}" dt="2026-01-10T20:32:17.794" v="3589" actId="1076"/>
        <pc:sldMkLst>
          <pc:docMk/>
          <pc:sldMk cId="3234301675" sldId="410"/>
        </pc:sldMkLst>
        <pc:spChg chg="add mod">
          <ac:chgData name="ДК Кирбаева" userId="a630d04775ab00ca" providerId="LiveId" clId="{A878D088-088C-4ABA-8179-E78819675643}" dt="2026-01-10T20:32:17.794" v="3589" actId="1076"/>
          <ac:spMkLst>
            <pc:docMk/>
            <pc:sldMk cId="3234301675" sldId="410"/>
            <ac:spMk id="7" creationId="{ECA6E82C-B942-6DA0-E602-391FEAA03BEC}"/>
          </ac:spMkLst>
        </pc:spChg>
        <pc:picChg chg="add mod">
          <ac:chgData name="ДК Кирбаева" userId="a630d04775ab00ca" providerId="LiveId" clId="{A878D088-088C-4ABA-8179-E78819675643}" dt="2026-01-10T20:32:15.213" v="3588" actId="1076"/>
          <ac:picMkLst>
            <pc:docMk/>
            <pc:sldMk cId="3234301675" sldId="410"/>
            <ac:picMk id="3076" creationId="{593C3AAF-FF93-7867-9CF3-36CB26A48A1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57838-3A47-4FBB-B8AC-DB04C0D6BC4E}" type="datetimeFigureOut">
              <a:rPr lang="ru-RU" smtClean="0"/>
              <a:t>20.01.2026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EC5D5-42A9-4933-B346-C7C1BACD19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60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46EF0E-B570-0817-8346-B0370FF4F2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56252B-F51F-D9AB-ADD0-A563BEAD02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35F5E2-0169-59C0-1061-C1D7486B8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B4DBC-DD6E-4CF0-8616-EF3945686C55}" type="datetimeFigureOut">
              <a:rPr lang="kk-KZ" smtClean="0"/>
              <a:t>20.01.2026</a:t>
            </a:fld>
            <a:endParaRPr lang="kk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65AA37-EF7C-3380-9B3F-AC427F8BE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9EE7AF-F355-39E5-A61A-6C745DF12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C4CA-21B3-4D5D-B8CF-38B02A5BA200}" type="slidenum">
              <a:rPr lang="kk-KZ" smtClean="0"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214797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CCF600-E689-4E17-1880-A8795E4FB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305851-42E3-1943-DF8E-7559EB5AB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1A532B-A48F-A456-F356-A99E15F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B4DBC-DD6E-4CF0-8616-EF3945686C55}" type="datetimeFigureOut">
              <a:rPr lang="kk-KZ" smtClean="0"/>
              <a:t>20.01.2026</a:t>
            </a:fld>
            <a:endParaRPr lang="kk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54A21E-9E5A-5AC2-F765-6FB4A5943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945F8D-947E-2FB8-2C68-B89DA1136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C4CA-21B3-4D5D-B8CF-38B02A5BA200}" type="slidenum">
              <a:rPr lang="kk-KZ" smtClean="0"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4086458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EB3ADA2-5B76-8071-F610-F456B002A2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2B7191-6ADD-8A29-80E7-2527009BC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683AA4-A635-2F22-BF3A-1DC1F5754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B4DBC-DD6E-4CF0-8616-EF3945686C55}" type="datetimeFigureOut">
              <a:rPr lang="kk-KZ" smtClean="0"/>
              <a:t>20.01.2026</a:t>
            </a:fld>
            <a:endParaRPr lang="kk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F13F50-1FAC-475D-7A17-08E330338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D8B8AA-A74B-0184-750C-3394A7429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C4CA-21B3-4D5D-B8CF-38B02A5BA200}" type="slidenum">
              <a:rPr lang="kk-KZ" smtClean="0"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2636176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E95D86-9C6E-BD4F-8B62-8D81BC0A4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091D61-22EB-09B2-B6EB-B3F32D459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4C94FA-1A72-DF28-B9E1-794C3E834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B4DBC-DD6E-4CF0-8616-EF3945686C55}" type="datetimeFigureOut">
              <a:rPr lang="kk-KZ" smtClean="0"/>
              <a:t>20.01.2026</a:t>
            </a:fld>
            <a:endParaRPr lang="kk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6D8DF6-23DD-B224-5C2A-66E4B3047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B65950-008E-B422-5922-B935B0EB4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C4CA-21B3-4D5D-B8CF-38B02A5BA200}" type="slidenum">
              <a:rPr lang="kk-KZ" smtClean="0"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2943609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9BA20E-8FD1-E360-9E1B-3D4CAAC68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EB6153-8220-EE46-FAD2-50D61966C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41F0DF-6B1E-A2E0-341F-A94F661C2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B4DBC-DD6E-4CF0-8616-EF3945686C55}" type="datetimeFigureOut">
              <a:rPr lang="kk-KZ" smtClean="0"/>
              <a:t>20.01.2026</a:t>
            </a:fld>
            <a:endParaRPr lang="kk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652589-07B1-DBCD-C1C0-E93FA6D20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C77BB5-CD3B-0DF2-ACFE-A7195E0CC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C4CA-21B3-4D5D-B8CF-38B02A5BA200}" type="slidenum">
              <a:rPr lang="kk-KZ" smtClean="0"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902916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C55A9F-E978-9989-D952-BCB64360D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EFF3BE-71CB-8F7A-F40F-A918F42C17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3B3185-C829-A777-65FD-3E9B31473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F8EC99-9497-CAAB-937F-06DFAA8BE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B4DBC-DD6E-4CF0-8616-EF3945686C55}" type="datetimeFigureOut">
              <a:rPr lang="kk-KZ" smtClean="0"/>
              <a:t>20.01.2026</a:t>
            </a:fld>
            <a:endParaRPr lang="kk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1BE005-BACE-0305-90A2-DDA5E1151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0ABD52-FC82-D7C3-E84C-8AB35CE9D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C4CA-21B3-4D5D-B8CF-38B02A5BA200}" type="slidenum">
              <a:rPr lang="kk-KZ" smtClean="0"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1773341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D312C3-53A3-3AD0-B32E-0858BF816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938099-A4E8-2EC7-5B3D-4C411AAC6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D6122D-79B5-9179-F348-258D1347A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7CFB52D-E059-3F96-FABB-3F57414AFA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D823E9B-DE18-C26C-387C-963B3212E0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790ACD-AAC7-FCCB-56EF-7FCEBC809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B4DBC-DD6E-4CF0-8616-EF3945686C55}" type="datetimeFigureOut">
              <a:rPr lang="kk-KZ" smtClean="0"/>
              <a:t>20.01.2026</a:t>
            </a:fld>
            <a:endParaRPr lang="kk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75D9B0A-B309-669C-BA4B-A539D4882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D6ADEE-AB7A-2CA0-5DA8-D86E01FD2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C4CA-21B3-4D5D-B8CF-38B02A5BA200}" type="slidenum">
              <a:rPr lang="kk-KZ" smtClean="0"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061450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415692-5726-F062-7743-7755C6212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B233C5B-E1CB-4FDA-6BA8-F446941CB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B4DBC-DD6E-4CF0-8616-EF3945686C55}" type="datetimeFigureOut">
              <a:rPr lang="kk-KZ" smtClean="0"/>
              <a:t>20.01.2026</a:t>
            </a:fld>
            <a:endParaRPr lang="kk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8A7B8D-1B4A-2EBB-ABAE-255639200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D404D7A-DD2D-D034-9675-A393695C9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C4CA-21B3-4D5D-B8CF-38B02A5BA200}" type="slidenum">
              <a:rPr lang="kk-KZ" smtClean="0"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796223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7D24EC2-11CD-07DF-696B-8D4C6DC9C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B4DBC-DD6E-4CF0-8616-EF3945686C55}" type="datetimeFigureOut">
              <a:rPr lang="kk-KZ" smtClean="0"/>
              <a:t>20.01.2026</a:t>
            </a:fld>
            <a:endParaRPr lang="kk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D14E17-5AC8-7CB4-CA42-909D739BB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80475F-23D0-2B5B-80A4-2BA695CFF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C4CA-21B3-4D5D-B8CF-38B02A5BA200}" type="slidenum">
              <a:rPr lang="kk-KZ" smtClean="0"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3161853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D4707-DD8A-8B98-1DFC-59B194A9F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387C71-0BA9-D909-2F51-8693796159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55FB03F-733F-477C-93C8-0ED97FCF82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83A410-4F83-00CC-2955-347D92F2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B4DBC-DD6E-4CF0-8616-EF3945686C55}" type="datetimeFigureOut">
              <a:rPr lang="kk-KZ" smtClean="0"/>
              <a:t>20.01.2026</a:t>
            </a:fld>
            <a:endParaRPr lang="kk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A9EDAD-6C2D-ABC7-DC71-507129F98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BAC47C-AF27-B552-9E3E-1EDC75510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C4CA-21B3-4D5D-B8CF-38B02A5BA200}" type="slidenum">
              <a:rPr lang="kk-KZ" smtClean="0"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2625748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2852D3-B9DB-27DC-5BCF-932BCB0EB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8E0DA4-6517-0684-0238-15FC6466C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B96A55-0930-9C5D-DBD3-69557D85A5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81F17D-8B22-D2F8-42F4-FAAF002B8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B4DBC-DD6E-4CF0-8616-EF3945686C55}" type="datetimeFigureOut">
              <a:rPr lang="kk-KZ" smtClean="0"/>
              <a:t>20.01.2026</a:t>
            </a:fld>
            <a:endParaRPr lang="kk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8400A1-EFFC-95F6-2FA8-13BE121DB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k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6C03706-CFA2-927D-BD09-8E97B810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B6C4CA-21B3-4D5D-B8CF-38B02A5BA200}" type="slidenum">
              <a:rPr lang="kk-KZ" smtClean="0"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2119229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F0DC65-7D8F-E718-4ADF-66B390E53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A393B8-EE21-66AC-BC22-B456B7136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2E6366-DA34-FB97-C3EC-F4E7E79D1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9B4DBC-DD6E-4CF0-8616-EF3945686C55}" type="datetimeFigureOut">
              <a:rPr lang="kk-KZ" smtClean="0"/>
              <a:t>20.01.2026</a:t>
            </a:fld>
            <a:endParaRPr lang="kk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25D09F-4B82-097D-050A-DDAAC7CA81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k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1595EC-B89A-975A-EEF4-F64C2A7CA0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B6C4CA-21B3-4D5D-B8CF-38B02A5BA200}" type="slidenum">
              <a:rPr lang="kk-KZ" smtClean="0"/>
              <a:t>‹#›</a:t>
            </a:fld>
            <a:endParaRPr lang="kk-KZ"/>
          </a:p>
        </p:txBody>
      </p:sp>
    </p:spTree>
    <p:extLst>
      <p:ext uri="{BB962C8B-B14F-4D97-AF65-F5344CB8AC3E}">
        <p14:creationId xmlns:p14="http://schemas.microsoft.com/office/powerpoint/2010/main" val="285859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8522" y="2407101"/>
            <a:ext cx="5714320" cy="2259465"/>
          </a:xfrm>
        </p:spPr>
        <p:txBody>
          <a:bodyPr>
            <a:noAutofit/>
          </a:bodyPr>
          <a:lstStyle/>
          <a:p>
            <a:r>
              <a:rPr lang="kk-K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Дәріс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№1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kk-K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Кіріспе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Топырақ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микробиологиясының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ғылым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ретінде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қалыптасуы</a:t>
            </a:r>
            <a:endParaRPr lang="kk-KZ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95936" y="5877272"/>
            <a:ext cx="4653136" cy="288032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kk-K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Дәріскер: б.ғ.к., доцент Кирбаева Д.К.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9" y="264825"/>
            <a:ext cx="788692" cy="8825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105980" y="335459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D2CFE27-5906-C1E5-6844-24950CCE1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300" y="169142"/>
            <a:ext cx="952428" cy="95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DD4EF8-8FF4-3072-F43B-ED5C5105DB51}"/>
              </a:ext>
            </a:extLst>
          </p:cNvPr>
          <p:cNvSpPr txBox="1"/>
          <p:nvPr/>
        </p:nvSpPr>
        <p:spPr>
          <a:xfrm>
            <a:off x="1671118" y="109081"/>
            <a:ext cx="5441724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buNone/>
            </a:pP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ӘЛ-ФАРАБИ АТЫНДАҒЫ ҚАЗАҚ ҰЛТТЫҚ УНИВЕРСИТЕТІ</a:t>
            </a:r>
            <a:endParaRPr lang="ru-RU" b="0" dirty="0">
              <a:effectLst/>
            </a:endParaRPr>
          </a:p>
          <a:p>
            <a:pPr algn="ctr" rtl="0">
              <a:buNone/>
            </a:pPr>
            <a:r>
              <a:rPr lang="ru-RU" sz="18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БИОТЕХНОЛОГИЯ КАФЕДРАСЫ</a:t>
            </a:r>
            <a:endParaRPr lang="ru-RU" b="0" dirty="0">
              <a:effectLst/>
            </a:endParaRPr>
          </a:p>
          <a:p>
            <a:pPr algn="ctr"/>
            <a:endParaRPr lang="ru-RU" dirty="0"/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Топырақ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микробиологиясы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8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пәні</a:t>
            </a:r>
            <a:endParaRPr lang="ru-RU" sz="28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br>
              <a:rPr lang="ru-RU" sz="2800" dirty="0"/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293467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88C730-2212-75ED-4E05-50A69B7EE01D}"/>
              </a:ext>
            </a:extLst>
          </p:cNvPr>
          <p:cNvSpPr txBox="1"/>
          <p:nvPr/>
        </p:nvSpPr>
        <p:spPr>
          <a:xfrm>
            <a:off x="323528" y="1052736"/>
            <a:ext cx="8496944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err="1"/>
              <a:t>Топырақтың</a:t>
            </a:r>
            <a:r>
              <a:rPr lang="ru-RU" dirty="0"/>
              <a:t> </a:t>
            </a:r>
            <a:r>
              <a:rPr lang="ru-RU" dirty="0" err="1"/>
              <a:t>химиялық</a:t>
            </a:r>
            <a:r>
              <a:rPr lang="ru-RU" dirty="0"/>
              <a:t> </a:t>
            </a:r>
            <a:r>
              <a:rPr lang="ru-RU" dirty="0" err="1"/>
              <a:t>қасиеттері</a:t>
            </a:r>
            <a:r>
              <a:rPr lang="ru-RU" dirty="0"/>
              <a:t> </a:t>
            </a:r>
            <a:r>
              <a:rPr lang="ru-RU" dirty="0" err="1"/>
              <a:t>оның</a:t>
            </a:r>
            <a:r>
              <a:rPr lang="ru-RU" dirty="0"/>
              <a:t> </a:t>
            </a:r>
            <a:r>
              <a:rPr lang="ru-RU" dirty="0" err="1"/>
              <a:t>құрамындағы</a:t>
            </a:r>
            <a:r>
              <a:rPr lang="ru-RU" dirty="0"/>
              <a:t> </a:t>
            </a:r>
            <a:r>
              <a:rPr lang="ru-RU" dirty="0" err="1"/>
              <a:t>элементтер</a:t>
            </a:r>
            <a:r>
              <a:rPr lang="ru-RU" dirty="0"/>
              <a:t> мен </a:t>
            </a:r>
            <a:r>
              <a:rPr lang="ru-RU" dirty="0" err="1"/>
              <a:t>қоректік</a:t>
            </a:r>
            <a:r>
              <a:rPr lang="ru-RU" dirty="0"/>
              <a:t> </a:t>
            </a:r>
            <a:r>
              <a:rPr lang="ru-RU" dirty="0" err="1"/>
              <a:t>заттарға</a:t>
            </a:r>
            <a:r>
              <a:rPr lang="ru-RU" dirty="0"/>
              <a:t> </a:t>
            </a:r>
            <a:r>
              <a:rPr lang="ru-RU" dirty="0" err="1"/>
              <a:t>байланысты</a:t>
            </a:r>
            <a:r>
              <a:rPr lang="ru-RU" dirty="0"/>
              <a:t>.</a:t>
            </a:r>
          </a:p>
          <a:p>
            <a:pPr>
              <a:buNone/>
            </a:pPr>
            <a:r>
              <a:rPr lang="ru-RU" b="1" dirty="0" err="1"/>
              <a:t>Негізгі</a:t>
            </a:r>
            <a:r>
              <a:rPr lang="ru-RU" b="1" dirty="0"/>
              <a:t> </a:t>
            </a:r>
            <a:r>
              <a:rPr lang="ru-RU" b="1" dirty="0" err="1"/>
              <a:t>сипаттары</a:t>
            </a:r>
            <a:r>
              <a:rPr lang="ru-RU" b="1" dirty="0"/>
              <a:t>:</a:t>
            </a:r>
          </a:p>
          <a:p>
            <a:pPr>
              <a:buFont typeface="+mj-lt"/>
              <a:buAutoNum type="arabicPeriod"/>
            </a:pPr>
            <a:r>
              <a:rPr lang="en-US" b="1" dirty="0"/>
              <a:t>pH (</a:t>
            </a:r>
            <a:r>
              <a:rPr lang="ru-RU" b="1" dirty="0" err="1"/>
              <a:t>қышқылдығы</a:t>
            </a:r>
            <a:r>
              <a:rPr lang="ru-RU" b="1" dirty="0"/>
              <a:t>/</a:t>
            </a:r>
            <a:r>
              <a:rPr lang="ru-RU" b="1" dirty="0" err="1"/>
              <a:t>сілтілілігі</a:t>
            </a:r>
            <a:r>
              <a:rPr lang="ru-RU" b="1" dirty="0"/>
              <a:t>)</a:t>
            </a:r>
            <a:endParaRPr lang="ru-RU" dirty="0"/>
          </a:p>
          <a:p>
            <a:pPr marL="742950" lvl="1" indent="-285750">
              <a:buFont typeface="+mj-lt"/>
              <a:buAutoNum type="arabicPeriod"/>
            </a:pPr>
            <a:r>
              <a:rPr lang="ru-RU" dirty="0" err="1"/>
              <a:t>Топырақ</a:t>
            </a:r>
            <a:r>
              <a:rPr lang="ru-RU" dirty="0"/>
              <a:t> </a:t>
            </a:r>
            <a:r>
              <a:rPr lang="ru-RU" dirty="0" err="1"/>
              <a:t>ерітіндісінің</a:t>
            </a:r>
            <a:r>
              <a:rPr lang="ru-RU" dirty="0"/>
              <a:t> </a:t>
            </a:r>
            <a:r>
              <a:rPr lang="ru-RU" dirty="0" err="1"/>
              <a:t>сутектік</a:t>
            </a:r>
            <a:r>
              <a:rPr lang="ru-RU" dirty="0"/>
              <a:t> ион </a:t>
            </a:r>
            <a:r>
              <a:rPr lang="ru-RU" dirty="0" err="1"/>
              <a:t>концентрациясы</a:t>
            </a:r>
            <a:r>
              <a:rPr lang="ru-RU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en-US" dirty="0"/>
              <a:t>pH 6–7 – </a:t>
            </a:r>
            <a:r>
              <a:rPr lang="ru-RU" dirty="0" err="1"/>
              <a:t>өсімдіктер</a:t>
            </a:r>
            <a:r>
              <a:rPr lang="ru-RU" dirty="0"/>
              <a:t> </a:t>
            </a:r>
            <a:r>
              <a:rPr lang="ru-RU" dirty="0" err="1"/>
              <a:t>үшін</a:t>
            </a:r>
            <a:r>
              <a:rPr lang="ru-RU" dirty="0"/>
              <a:t> </a:t>
            </a:r>
            <a:r>
              <a:rPr lang="ru-RU" dirty="0" err="1"/>
              <a:t>оңтайлы</a:t>
            </a:r>
            <a:r>
              <a:rPr lang="ru-RU" dirty="0"/>
              <a:t>, &lt;5 – </a:t>
            </a:r>
            <a:r>
              <a:rPr lang="ru-RU" dirty="0" err="1"/>
              <a:t>қышқыл</a:t>
            </a:r>
            <a:r>
              <a:rPr lang="ru-RU" dirty="0"/>
              <a:t>, &gt;8 – </a:t>
            </a:r>
            <a:r>
              <a:rPr lang="ru-RU" dirty="0" err="1"/>
              <a:t>сілтілі</a:t>
            </a:r>
            <a:r>
              <a:rPr lang="ru-RU" dirty="0"/>
              <a:t>.</a:t>
            </a:r>
          </a:p>
          <a:p>
            <a:pPr>
              <a:buFont typeface="+mj-lt"/>
              <a:buAutoNum type="arabicPeriod"/>
            </a:pPr>
            <a:r>
              <a:rPr lang="ru-RU" b="1" dirty="0" err="1"/>
              <a:t>Қоректік</a:t>
            </a:r>
            <a:r>
              <a:rPr lang="ru-RU" b="1" dirty="0"/>
              <a:t> </a:t>
            </a:r>
            <a:r>
              <a:rPr lang="ru-RU" b="1" dirty="0" err="1"/>
              <a:t>элементтер</a:t>
            </a:r>
            <a:endParaRPr lang="ru-RU" dirty="0"/>
          </a:p>
          <a:p>
            <a:pPr marL="742950" lvl="1" indent="-285750">
              <a:buFont typeface="+mj-lt"/>
              <a:buAutoNum type="arabicPeriod"/>
            </a:pPr>
            <a:r>
              <a:rPr lang="ru-RU" b="1" dirty="0" err="1"/>
              <a:t>Макроэлементтер</a:t>
            </a:r>
            <a:r>
              <a:rPr lang="ru-RU" b="1" dirty="0"/>
              <a:t>:</a:t>
            </a:r>
            <a:r>
              <a:rPr lang="ru-RU" dirty="0"/>
              <a:t> азот (</a:t>
            </a:r>
            <a:r>
              <a:rPr lang="en-US" dirty="0"/>
              <a:t>N), </a:t>
            </a:r>
            <a:r>
              <a:rPr lang="ru-RU" dirty="0"/>
              <a:t>фосфор (</a:t>
            </a:r>
            <a:r>
              <a:rPr lang="en-US" dirty="0"/>
              <a:t>P), </a:t>
            </a:r>
            <a:r>
              <a:rPr lang="ru-RU" dirty="0"/>
              <a:t>калий (</a:t>
            </a:r>
            <a:r>
              <a:rPr lang="en-US" dirty="0"/>
              <a:t>K), </a:t>
            </a:r>
            <a:r>
              <a:rPr lang="ru-RU" dirty="0"/>
              <a:t>кальций (</a:t>
            </a:r>
            <a:r>
              <a:rPr lang="en-US" dirty="0"/>
              <a:t>Ca), </a:t>
            </a:r>
            <a:r>
              <a:rPr lang="ru-RU" dirty="0"/>
              <a:t>магний (</a:t>
            </a:r>
            <a:r>
              <a:rPr lang="en-US" dirty="0"/>
              <a:t>Mg).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b="1" dirty="0" err="1"/>
              <a:t>Микроэлементтер</a:t>
            </a:r>
            <a:r>
              <a:rPr lang="ru-RU" b="1" dirty="0"/>
              <a:t>:</a:t>
            </a:r>
            <a:r>
              <a:rPr lang="ru-RU" dirty="0"/>
              <a:t> мыс (</a:t>
            </a:r>
            <a:r>
              <a:rPr lang="en-US" dirty="0"/>
              <a:t>Cu), </a:t>
            </a:r>
            <a:r>
              <a:rPr lang="ru-RU" dirty="0" err="1"/>
              <a:t>мырыш</a:t>
            </a:r>
            <a:r>
              <a:rPr lang="ru-RU" dirty="0"/>
              <a:t> (</a:t>
            </a:r>
            <a:r>
              <a:rPr lang="en-US" dirty="0"/>
              <a:t>Zn), </a:t>
            </a:r>
            <a:r>
              <a:rPr lang="ru-RU" dirty="0" err="1"/>
              <a:t>темір</a:t>
            </a:r>
            <a:r>
              <a:rPr lang="ru-RU" dirty="0"/>
              <a:t> (</a:t>
            </a:r>
            <a:r>
              <a:rPr lang="en-US" dirty="0"/>
              <a:t>Fe), </a:t>
            </a:r>
            <a:r>
              <a:rPr lang="ru-RU" dirty="0"/>
              <a:t>марганец (</a:t>
            </a:r>
            <a:r>
              <a:rPr lang="en-US" dirty="0"/>
              <a:t>Mn).</a:t>
            </a:r>
          </a:p>
          <a:p>
            <a:pPr>
              <a:buFont typeface="+mj-lt"/>
              <a:buAutoNum type="arabicPeriod"/>
            </a:pPr>
            <a:r>
              <a:rPr lang="ru-RU" b="1" dirty="0" err="1"/>
              <a:t>Органикалық</a:t>
            </a:r>
            <a:r>
              <a:rPr lang="ru-RU" b="1" dirty="0"/>
              <a:t> </a:t>
            </a:r>
            <a:r>
              <a:rPr lang="ru-RU" b="1" dirty="0" err="1"/>
              <a:t>заттар</a:t>
            </a:r>
            <a:endParaRPr lang="ru-RU" dirty="0"/>
          </a:p>
          <a:p>
            <a:pPr marL="742950" lvl="1" indent="-285750">
              <a:buFont typeface="+mj-lt"/>
              <a:buAutoNum type="arabicPeriod"/>
            </a:pPr>
            <a:r>
              <a:rPr lang="ru-RU" dirty="0" err="1"/>
              <a:t>Топырақтағы</a:t>
            </a:r>
            <a:r>
              <a:rPr lang="ru-RU" dirty="0"/>
              <a:t> </a:t>
            </a:r>
            <a:r>
              <a:rPr lang="ru-RU" dirty="0" err="1"/>
              <a:t>шіріген</a:t>
            </a:r>
            <a:r>
              <a:rPr lang="ru-RU" dirty="0"/>
              <a:t> </a:t>
            </a:r>
            <a:r>
              <a:rPr lang="ru-RU" dirty="0" err="1"/>
              <a:t>өсімдік</a:t>
            </a:r>
            <a:r>
              <a:rPr lang="ru-RU" dirty="0"/>
              <a:t> </a:t>
            </a:r>
            <a:r>
              <a:rPr lang="ru-RU" dirty="0" err="1"/>
              <a:t>қалдықтары</a:t>
            </a:r>
            <a:r>
              <a:rPr lang="ru-RU" dirty="0"/>
              <a:t> мен гумус.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dirty="0" err="1"/>
              <a:t>Топырақ</a:t>
            </a:r>
            <a:r>
              <a:rPr lang="ru-RU" dirty="0"/>
              <a:t> </a:t>
            </a:r>
            <a:r>
              <a:rPr lang="ru-RU" dirty="0" err="1"/>
              <a:t>құрылымын</a:t>
            </a:r>
            <a:r>
              <a:rPr lang="ru-RU" dirty="0"/>
              <a:t> </a:t>
            </a:r>
            <a:r>
              <a:rPr lang="ru-RU" dirty="0" err="1"/>
              <a:t>жақсартады</a:t>
            </a:r>
            <a:r>
              <a:rPr lang="ru-RU" dirty="0"/>
              <a:t>, су мен </a:t>
            </a:r>
            <a:r>
              <a:rPr lang="ru-RU" dirty="0" err="1"/>
              <a:t>қоректік</a:t>
            </a:r>
            <a:r>
              <a:rPr lang="ru-RU" dirty="0"/>
              <a:t> </a:t>
            </a:r>
            <a:r>
              <a:rPr lang="ru-RU" dirty="0" err="1"/>
              <a:t>заттарды</a:t>
            </a:r>
            <a:r>
              <a:rPr lang="ru-RU" dirty="0"/>
              <a:t> </a:t>
            </a:r>
            <a:r>
              <a:rPr lang="ru-RU" dirty="0" err="1"/>
              <a:t>ұстайды</a:t>
            </a:r>
            <a:r>
              <a:rPr lang="ru-RU" dirty="0"/>
              <a:t>.</a:t>
            </a:r>
          </a:p>
          <a:p>
            <a:pPr>
              <a:buFont typeface="+mj-lt"/>
              <a:buAutoNum type="arabicPeriod"/>
            </a:pPr>
            <a:r>
              <a:rPr lang="ru-RU" b="1" dirty="0"/>
              <a:t>Катион </a:t>
            </a:r>
            <a:r>
              <a:rPr lang="ru-RU" b="1" dirty="0" err="1"/>
              <a:t>алмасу</a:t>
            </a:r>
            <a:r>
              <a:rPr lang="ru-RU" b="1" dirty="0"/>
              <a:t> </a:t>
            </a:r>
            <a:r>
              <a:rPr lang="ru-RU" b="1" dirty="0" err="1"/>
              <a:t>қабілеті</a:t>
            </a:r>
            <a:endParaRPr lang="ru-RU" dirty="0"/>
          </a:p>
          <a:p>
            <a:pPr marL="742950" lvl="1" indent="-285750">
              <a:buFont typeface="+mj-lt"/>
              <a:buAutoNum type="arabicPeriod"/>
            </a:pPr>
            <a:r>
              <a:rPr lang="ru-RU" dirty="0" err="1"/>
              <a:t>Топырақтағы</a:t>
            </a:r>
            <a:r>
              <a:rPr lang="ru-RU" dirty="0"/>
              <a:t> </a:t>
            </a:r>
            <a:r>
              <a:rPr lang="ru-RU" dirty="0" err="1"/>
              <a:t>оң</a:t>
            </a:r>
            <a:r>
              <a:rPr lang="ru-RU" dirty="0"/>
              <a:t> </a:t>
            </a:r>
            <a:r>
              <a:rPr lang="ru-RU" dirty="0" err="1"/>
              <a:t>зарядталған</a:t>
            </a:r>
            <a:r>
              <a:rPr lang="ru-RU" dirty="0"/>
              <a:t> </a:t>
            </a:r>
            <a:r>
              <a:rPr lang="ru-RU" dirty="0" err="1"/>
              <a:t>иондарды</a:t>
            </a:r>
            <a:r>
              <a:rPr lang="ru-RU" dirty="0"/>
              <a:t> (</a:t>
            </a:r>
            <a:r>
              <a:rPr lang="en-US" dirty="0"/>
              <a:t>Ca²⁺, Mg²⁺, K⁺, Na⁺) </a:t>
            </a:r>
            <a:r>
              <a:rPr lang="ru-RU" dirty="0" err="1"/>
              <a:t>ұстап</a:t>
            </a:r>
            <a:r>
              <a:rPr lang="ru-RU" dirty="0"/>
              <a:t> </a:t>
            </a:r>
            <a:r>
              <a:rPr lang="ru-RU" dirty="0" err="1"/>
              <a:t>тұру</a:t>
            </a:r>
            <a:r>
              <a:rPr lang="ru-RU" dirty="0"/>
              <a:t> </a:t>
            </a:r>
            <a:r>
              <a:rPr lang="ru-RU" dirty="0" err="1"/>
              <a:t>қабілеті</a:t>
            </a:r>
            <a:r>
              <a:rPr lang="ru-RU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dirty="0" err="1"/>
              <a:t>Топырақтың</a:t>
            </a:r>
            <a:r>
              <a:rPr lang="ru-RU" dirty="0"/>
              <a:t> </a:t>
            </a:r>
            <a:r>
              <a:rPr lang="ru-RU" dirty="0" err="1"/>
              <a:t>құнарлылығы</a:t>
            </a:r>
            <a:r>
              <a:rPr lang="ru-RU" dirty="0"/>
              <a:t> осы </a:t>
            </a:r>
            <a:r>
              <a:rPr lang="ru-RU" dirty="0" err="1"/>
              <a:t>арқылы</a:t>
            </a:r>
            <a:r>
              <a:rPr lang="ru-RU" dirty="0"/>
              <a:t> </a:t>
            </a:r>
            <a:r>
              <a:rPr lang="ru-RU" dirty="0" err="1"/>
              <a:t>бағаланады</a:t>
            </a:r>
            <a:r>
              <a:rPr lang="ru-RU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8E3A1E-1C26-35F8-2C41-D26F6AB5DC05}"/>
              </a:ext>
            </a:extLst>
          </p:cNvPr>
          <p:cNvSpPr txBox="1"/>
          <p:nvPr/>
        </p:nvSpPr>
        <p:spPr>
          <a:xfrm>
            <a:off x="971600" y="33265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>
                <a:solidFill>
                  <a:srgbClr val="FF0000"/>
                </a:solidFill>
              </a:rPr>
              <a:t>2. </a:t>
            </a:r>
            <a:r>
              <a:rPr lang="ru-RU" b="1" dirty="0" err="1">
                <a:solidFill>
                  <a:srgbClr val="FF0000"/>
                </a:solidFill>
              </a:rPr>
              <a:t>Химиялық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қасиеттері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926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1C878B-F45F-455F-45DF-94DD9920775C}"/>
              </a:ext>
            </a:extLst>
          </p:cNvPr>
          <p:cNvSpPr txBox="1"/>
          <p:nvPr/>
        </p:nvSpPr>
        <p:spPr>
          <a:xfrm>
            <a:off x="431540" y="1124744"/>
            <a:ext cx="828092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dirty="0" err="1"/>
              <a:t>Топырақтың</a:t>
            </a:r>
            <a:r>
              <a:rPr lang="ru-RU" dirty="0"/>
              <a:t> </a:t>
            </a:r>
            <a:r>
              <a:rPr lang="ru-RU" dirty="0" err="1"/>
              <a:t>биологиялық</a:t>
            </a:r>
            <a:r>
              <a:rPr lang="ru-RU" dirty="0"/>
              <a:t> </a:t>
            </a:r>
            <a:r>
              <a:rPr lang="ru-RU" dirty="0" err="1"/>
              <a:t>қасиеттері</a:t>
            </a:r>
            <a:r>
              <a:rPr lang="ru-RU" dirty="0"/>
              <a:t>  - микро- </a:t>
            </a:r>
            <a:r>
              <a:rPr lang="ru-RU" dirty="0" err="1"/>
              <a:t>және</a:t>
            </a:r>
            <a:r>
              <a:rPr lang="ru-RU" dirty="0"/>
              <a:t>  </a:t>
            </a:r>
            <a:r>
              <a:rPr lang="ru-RU" dirty="0" err="1"/>
              <a:t>макроорганизмдердің</a:t>
            </a:r>
            <a:r>
              <a:rPr lang="ru-RU" dirty="0"/>
              <a:t> </a:t>
            </a:r>
            <a:r>
              <a:rPr lang="ru-RU" dirty="0" err="1"/>
              <a:t>белсенділігіне</a:t>
            </a:r>
            <a:r>
              <a:rPr lang="ru-RU" dirty="0"/>
              <a:t> </a:t>
            </a:r>
            <a:r>
              <a:rPr lang="ru-RU" dirty="0" err="1"/>
              <a:t>байланысты</a:t>
            </a:r>
            <a:r>
              <a:rPr lang="ru-RU" dirty="0"/>
              <a:t>.</a:t>
            </a:r>
          </a:p>
          <a:p>
            <a:pPr>
              <a:buNone/>
            </a:pPr>
            <a:r>
              <a:rPr lang="ru-RU" b="1" dirty="0" err="1"/>
              <a:t>Негізгі</a:t>
            </a:r>
            <a:r>
              <a:rPr lang="ru-RU" b="1" dirty="0"/>
              <a:t> </a:t>
            </a:r>
            <a:r>
              <a:rPr lang="ru-RU" b="1" dirty="0" err="1"/>
              <a:t>сипаттары</a:t>
            </a:r>
            <a:r>
              <a:rPr lang="ru-RU" b="1" dirty="0"/>
              <a:t>:</a:t>
            </a:r>
          </a:p>
          <a:p>
            <a:pPr>
              <a:buFont typeface="+mj-lt"/>
              <a:buAutoNum type="arabicPeriod"/>
            </a:pPr>
            <a:r>
              <a:rPr lang="ru-RU" b="1" dirty="0" err="1"/>
              <a:t>Микробтық</a:t>
            </a:r>
            <a:r>
              <a:rPr lang="ru-RU" b="1" dirty="0"/>
              <a:t> </a:t>
            </a:r>
            <a:r>
              <a:rPr lang="ru-RU" b="1" dirty="0" err="1"/>
              <a:t>белсенділік</a:t>
            </a:r>
            <a:endParaRPr lang="ru-RU" dirty="0"/>
          </a:p>
          <a:p>
            <a:pPr marL="742950" lvl="1" indent="-285750">
              <a:buFont typeface="+mj-lt"/>
              <a:buAutoNum type="arabicPeriod"/>
            </a:pPr>
            <a:r>
              <a:rPr lang="ru-RU" dirty="0" err="1"/>
              <a:t>Бактериялар</a:t>
            </a:r>
            <a:r>
              <a:rPr lang="ru-RU" dirty="0"/>
              <a:t>, </a:t>
            </a:r>
            <a:r>
              <a:rPr lang="ru-RU" dirty="0" err="1"/>
              <a:t>саңырауқұлақтар</a:t>
            </a:r>
            <a:r>
              <a:rPr lang="ru-RU" dirty="0"/>
              <a:t>, </a:t>
            </a:r>
            <a:r>
              <a:rPr lang="ru-RU" dirty="0" err="1"/>
              <a:t>актиномицеттердің</a:t>
            </a:r>
            <a:r>
              <a:rPr lang="ru-RU" dirty="0"/>
              <a:t> </a:t>
            </a:r>
            <a:r>
              <a:rPr lang="ru-RU" dirty="0" err="1"/>
              <a:t>органикалық</a:t>
            </a:r>
            <a:r>
              <a:rPr lang="ru-RU" dirty="0"/>
              <a:t> </a:t>
            </a:r>
            <a:r>
              <a:rPr lang="ru-RU" dirty="0" err="1"/>
              <a:t>заттарды</a:t>
            </a:r>
            <a:r>
              <a:rPr lang="ru-RU" dirty="0"/>
              <a:t> </a:t>
            </a:r>
            <a:r>
              <a:rPr lang="ru-RU" dirty="0" err="1"/>
              <a:t>ыдыратуы</a:t>
            </a:r>
            <a:r>
              <a:rPr lang="ru-RU" dirty="0"/>
              <a:t>.</a:t>
            </a:r>
          </a:p>
          <a:p>
            <a:pPr>
              <a:buFont typeface="+mj-lt"/>
              <a:buAutoNum type="arabicPeriod"/>
            </a:pPr>
            <a:r>
              <a:rPr lang="ru-RU" b="1" dirty="0"/>
              <a:t>Гумус </a:t>
            </a:r>
            <a:r>
              <a:rPr lang="ru-RU" b="1" dirty="0" err="1"/>
              <a:t>құру</a:t>
            </a:r>
            <a:r>
              <a:rPr lang="ru-RU" b="1" dirty="0"/>
              <a:t> </a:t>
            </a:r>
            <a:r>
              <a:rPr lang="ru-RU" b="1" dirty="0" err="1"/>
              <a:t>қабілеті</a:t>
            </a:r>
            <a:endParaRPr lang="ru-RU" dirty="0"/>
          </a:p>
          <a:p>
            <a:pPr marL="742950" lvl="1" indent="-285750">
              <a:buFont typeface="+mj-lt"/>
              <a:buAutoNum type="arabicPeriod"/>
            </a:pPr>
            <a:r>
              <a:rPr lang="ru-RU" dirty="0" err="1"/>
              <a:t>Микроорганизмдер</a:t>
            </a:r>
            <a:r>
              <a:rPr lang="ru-RU" dirty="0"/>
              <a:t> </a:t>
            </a:r>
            <a:r>
              <a:rPr lang="ru-RU" dirty="0" err="1"/>
              <a:t>органикалық</a:t>
            </a:r>
            <a:r>
              <a:rPr lang="ru-RU" dirty="0"/>
              <a:t> </a:t>
            </a:r>
            <a:r>
              <a:rPr lang="ru-RU" dirty="0" err="1"/>
              <a:t>қалдықтарды</a:t>
            </a:r>
            <a:r>
              <a:rPr lang="ru-RU" dirty="0"/>
              <a:t> </a:t>
            </a:r>
            <a:r>
              <a:rPr lang="ru-RU" dirty="0" err="1"/>
              <a:t>шірітіп</a:t>
            </a:r>
            <a:r>
              <a:rPr lang="ru-RU" dirty="0"/>
              <a:t>, гумус </a:t>
            </a:r>
            <a:r>
              <a:rPr lang="ru-RU" dirty="0" err="1"/>
              <a:t>түзеді</a:t>
            </a:r>
            <a:r>
              <a:rPr lang="ru-RU" dirty="0"/>
              <a:t>.</a:t>
            </a:r>
          </a:p>
          <a:p>
            <a:pPr>
              <a:buFont typeface="+mj-lt"/>
              <a:buAutoNum type="arabicPeriod"/>
            </a:pPr>
            <a:r>
              <a:rPr lang="ru-RU" b="1" dirty="0" err="1"/>
              <a:t>Биологиялық</a:t>
            </a:r>
            <a:r>
              <a:rPr lang="ru-RU" b="1" dirty="0"/>
              <a:t> азот </a:t>
            </a:r>
            <a:r>
              <a:rPr lang="ru-RU" b="1" dirty="0" err="1"/>
              <a:t>фиксациясы</a:t>
            </a:r>
            <a:endParaRPr lang="ru-RU" dirty="0"/>
          </a:p>
          <a:p>
            <a:pPr marL="742950" lvl="1" indent="-285750">
              <a:buFont typeface="+mj-lt"/>
              <a:buAutoNum type="arabicPeriod"/>
            </a:pPr>
            <a:r>
              <a:rPr lang="ru-RU" dirty="0" err="1"/>
              <a:t>Кейбір</a:t>
            </a:r>
            <a:r>
              <a:rPr lang="ru-RU" dirty="0"/>
              <a:t> </a:t>
            </a:r>
            <a:r>
              <a:rPr lang="ru-RU" dirty="0" err="1"/>
              <a:t>бактериялар</a:t>
            </a:r>
            <a:r>
              <a:rPr lang="ru-RU" dirty="0"/>
              <a:t> </a:t>
            </a:r>
            <a:r>
              <a:rPr lang="ru-RU" dirty="0" err="1"/>
              <a:t>атмосфералық</a:t>
            </a:r>
            <a:r>
              <a:rPr lang="ru-RU" dirty="0"/>
              <a:t> </a:t>
            </a:r>
            <a:r>
              <a:rPr lang="ru-RU" dirty="0" err="1"/>
              <a:t>азотты</a:t>
            </a:r>
            <a:r>
              <a:rPr lang="ru-RU" dirty="0"/>
              <a:t> </a:t>
            </a:r>
            <a:r>
              <a:rPr lang="ru-RU" dirty="0" err="1"/>
              <a:t>өсімдіктерге</a:t>
            </a:r>
            <a:r>
              <a:rPr lang="ru-RU" dirty="0"/>
              <a:t> </a:t>
            </a:r>
            <a:r>
              <a:rPr lang="ru-RU" dirty="0" err="1"/>
              <a:t>қолжетімді</a:t>
            </a:r>
            <a:r>
              <a:rPr lang="ru-RU" dirty="0"/>
              <a:t> </a:t>
            </a:r>
            <a:r>
              <a:rPr lang="ru-RU" dirty="0" err="1"/>
              <a:t>формаға</a:t>
            </a:r>
            <a:r>
              <a:rPr lang="ru-RU" dirty="0"/>
              <a:t> </a:t>
            </a:r>
            <a:r>
              <a:rPr lang="ru-RU" dirty="0" err="1"/>
              <a:t>айналдырады</a:t>
            </a:r>
            <a:r>
              <a:rPr lang="ru-RU" dirty="0"/>
              <a:t> (</a:t>
            </a:r>
            <a:r>
              <a:rPr lang="en-US" i="1" dirty="0"/>
              <a:t>Rhizobium</a:t>
            </a:r>
            <a:r>
              <a:rPr lang="en-US" dirty="0"/>
              <a:t>, </a:t>
            </a:r>
            <a:r>
              <a:rPr lang="en-US" i="1" dirty="0"/>
              <a:t>Azotobacter</a:t>
            </a:r>
            <a:r>
              <a:rPr lang="en-US" dirty="0"/>
              <a:t>).</a:t>
            </a:r>
          </a:p>
          <a:p>
            <a:pPr>
              <a:buFont typeface="+mj-lt"/>
              <a:buAutoNum type="arabicPeriod"/>
            </a:pPr>
            <a:r>
              <a:rPr lang="ru-RU" b="1" dirty="0" err="1"/>
              <a:t>Антибиотикалық</a:t>
            </a:r>
            <a:r>
              <a:rPr lang="ru-RU" b="1" dirty="0"/>
              <a:t> </a:t>
            </a:r>
            <a:r>
              <a:rPr lang="ru-RU" b="1" dirty="0" err="1"/>
              <a:t>қасиеттер</a:t>
            </a:r>
            <a:endParaRPr lang="ru-RU" dirty="0"/>
          </a:p>
          <a:p>
            <a:pPr marL="742950" lvl="1" indent="-285750">
              <a:buFont typeface="+mj-lt"/>
              <a:buAutoNum type="arabicPeriod"/>
            </a:pPr>
            <a:r>
              <a:rPr lang="ru-RU" dirty="0" err="1"/>
              <a:t>Топырақтағы</a:t>
            </a:r>
            <a:r>
              <a:rPr lang="ru-RU" dirty="0"/>
              <a:t> </a:t>
            </a:r>
            <a:r>
              <a:rPr lang="ru-RU" dirty="0" err="1"/>
              <a:t>кейбір</a:t>
            </a:r>
            <a:r>
              <a:rPr lang="ru-RU" dirty="0"/>
              <a:t> </a:t>
            </a:r>
            <a:r>
              <a:rPr lang="ru-RU" dirty="0" err="1"/>
              <a:t>микроорганизмдер</a:t>
            </a:r>
            <a:r>
              <a:rPr lang="ru-RU" dirty="0"/>
              <a:t> </a:t>
            </a:r>
            <a:r>
              <a:rPr lang="ru-RU" dirty="0" err="1"/>
              <a:t>зиянды</a:t>
            </a:r>
            <a:r>
              <a:rPr lang="ru-RU" dirty="0"/>
              <a:t> </a:t>
            </a:r>
            <a:r>
              <a:rPr lang="ru-RU" dirty="0" err="1"/>
              <a:t>бактерияларды</a:t>
            </a:r>
            <a:r>
              <a:rPr lang="ru-RU" dirty="0"/>
              <a:t> </a:t>
            </a:r>
            <a:r>
              <a:rPr lang="ru-RU" dirty="0" err="1"/>
              <a:t>тежейді</a:t>
            </a:r>
            <a:r>
              <a:rPr lang="ru-RU" dirty="0"/>
              <a:t>.</a:t>
            </a:r>
          </a:p>
          <a:p>
            <a:pPr>
              <a:buFont typeface="+mj-lt"/>
              <a:buAutoNum type="arabicPeriod"/>
            </a:pPr>
            <a:r>
              <a:rPr lang="ru-RU" b="1" dirty="0" err="1"/>
              <a:t>Топырақ</a:t>
            </a:r>
            <a:r>
              <a:rPr lang="ru-RU" b="1" dirty="0"/>
              <a:t> </a:t>
            </a:r>
            <a:r>
              <a:rPr lang="ru-RU" b="1" dirty="0" err="1"/>
              <a:t>организмдерінің</a:t>
            </a:r>
            <a:r>
              <a:rPr lang="ru-RU" b="1" dirty="0"/>
              <a:t> </a:t>
            </a:r>
            <a:r>
              <a:rPr lang="ru-RU" b="1" dirty="0" err="1"/>
              <a:t>биоәртүрлілігі</a:t>
            </a:r>
            <a:endParaRPr lang="ru-RU" dirty="0"/>
          </a:p>
          <a:p>
            <a:pPr marL="742950" lvl="1" indent="-285750">
              <a:buFont typeface="+mj-lt"/>
              <a:buAutoNum type="arabicPeriod"/>
            </a:pPr>
            <a:r>
              <a:rPr lang="ru-RU" dirty="0" err="1"/>
              <a:t>Құмырсқа</a:t>
            </a:r>
            <a:r>
              <a:rPr lang="ru-RU" dirty="0"/>
              <a:t>, кене, </a:t>
            </a:r>
            <a:r>
              <a:rPr lang="ru-RU" dirty="0" err="1"/>
              <a:t>басқа</a:t>
            </a:r>
            <a:r>
              <a:rPr lang="ru-RU" dirty="0"/>
              <a:t> </a:t>
            </a:r>
            <a:r>
              <a:rPr lang="ru-RU" dirty="0" err="1"/>
              <a:t>жәндіктер</a:t>
            </a:r>
            <a:r>
              <a:rPr lang="ru-RU" dirty="0"/>
              <a:t> </a:t>
            </a:r>
            <a:r>
              <a:rPr lang="ru-RU" dirty="0" err="1"/>
              <a:t>топырақты</a:t>
            </a:r>
            <a:r>
              <a:rPr lang="ru-RU" dirty="0"/>
              <a:t> </a:t>
            </a:r>
            <a:r>
              <a:rPr lang="ru-RU" dirty="0" err="1"/>
              <a:t>аэрациялайды</a:t>
            </a:r>
            <a:r>
              <a:rPr lang="ru-RU" dirty="0"/>
              <a:t>, </a:t>
            </a:r>
            <a:r>
              <a:rPr lang="ru-RU" dirty="0" err="1"/>
              <a:t>органикалық</a:t>
            </a:r>
            <a:r>
              <a:rPr lang="ru-RU" dirty="0"/>
              <a:t> </a:t>
            </a:r>
            <a:r>
              <a:rPr lang="ru-RU" dirty="0" err="1"/>
              <a:t>заттарды</a:t>
            </a:r>
            <a:r>
              <a:rPr lang="ru-RU" dirty="0"/>
              <a:t> </a:t>
            </a:r>
            <a:r>
              <a:rPr lang="ru-RU" dirty="0" err="1"/>
              <a:t>араластырады</a:t>
            </a:r>
            <a:r>
              <a:rPr lang="ru-RU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547CBF-D34C-9CE7-49FA-A8CBE63DCDD0}"/>
              </a:ext>
            </a:extLst>
          </p:cNvPr>
          <p:cNvSpPr txBox="1"/>
          <p:nvPr/>
        </p:nvSpPr>
        <p:spPr>
          <a:xfrm>
            <a:off x="1259632" y="26064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>
                <a:solidFill>
                  <a:srgbClr val="FF0000"/>
                </a:solidFill>
              </a:rPr>
              <a:t>3. </a:t>
            </a:r>
            <a:r>
              <a:rPr lang="ru-RU" b="1" dirty="0" err="1">
                <a:solidFill>
                  <a:srgbClr val="FF0000"/>
                </a:solidFill>
              </a:rPr>
              <a:t>Биологиялық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қасиеттері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751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CA6E82C-B942-6DA0-E602-391FEAA03BEC}"/>
              </a:ext>
            </a:extLst>
          </p:cNvPr>
          <p:cNvSpPr txBox="1"/>
          <p:nvPr/>
        </p:nvSpPr>
        <p:spPr>
          <a:xfrm>
            <a:off x="395536" y="116632"/>
            <a:ext cx="8064896" cy="36676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400"/>
              </a:lnSpc>
              <a:spcBef>
                <a:spcPts val="2400"/>
              </a:spcBef>
              <a:spcAft>
                <a:spcPts val="1200"/>
              </a:spcAft>
              <a:buNone/>
            </a:pPr>
            <a:r>
              <a:rPr lang="ru-RU" b="1" dirty="0" err="1">
                <a:solidFill>
                  <a:srgbClr val="FF0000"/>
                </a:solidFill>
                <a:effectLst/>
                <a:latin typeface="quote-cjk-patch"/>
              </a:rPr>
              <a:t>Қасиеттердің</a:t>
            </a:r>
            <a:r>
              <a:rPr lang="ru-RU" b="1" dirty="0">
                <a:solidFill>
                  <a:srgbClr val="FF0000"/>
                </a:solidFill>
                <a:effectLst/>
                <a:latin typeface="quote-cjk-patch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quote-cjk-patch"/>
              </a:rPr>
              <a:t>өзара</a:t>
            </a:r>
            <a:r>
              <a:rPr lang="ru-RU" b="1" dirty="0">
                <a:solidFill>
                  <a:srgbClr val="FF0000"/>
                </a:solidFill>
                <a:effectLst/>
                <a:latin typeface="quote-cjk-patch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quote-cjk-patch"/>
              </a:rPr>
              <a:t>байланысы</a:t>
            </a:r>
            <a:r>
              <a:rPr lang="ru-RU" b="1" dirty="0">
                <a:solidFill>
                  <a:srgbClr val="FF0000"/>
                </a:solidFill>
                <a:effectLst/>
                <a:latin typeface="quote-cjk-patch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quote-cjk-patch"/>
              </a:rPr>
              <a:t>және</a:t>
            </a:r>
            <a:r>
              <a:rPr lang="ru-RU" b="1" dirty="0">
                <a:solidFill>
                  <a:srgbClr val="FF0000"/>
                </a:solidFill>
                <a:effectLst/>
                <a:latin typeface="quote-cjk-patch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quote-cjk-patch"/>
              </a:rPr>
              <a:t>маңызы</a:t>
            </a:r>
            <a:endParaRPr lang="ru-RU" b="1" dirty="0">
              <a:solidFill>
                <a:srgbClr val="FF0000"/>
              </a:solidFill>
              <a:effectLst/>
              <a:latin typeface="quote-cjk-patch"/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Топырақтың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барлық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қасиеттері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өзара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тығыз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байланысты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және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оның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 </a:t>
            </a:r>
            <a:r>
              <a:rPr lang="ru-RU" b="1" i="0" dirty="0" err="1">
                <a:solidFill>
                  <a:srgbClr val="0F1115"/>
                </a:solidFill>
                <a:effectLst/>
                <a:latin typeface="quote-cjk-patch"/>
              </a:rPr>
              <a:t>құнарлылығын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 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және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 </a:t>
            </a:r>
            <a:r>
              <a:rPr lang="ru-RU" b="1" i="0" dirty="0" err="1">
                <a:solidFill>
                  <a:srgbClr val="0F1115"/>
                </a:solidFill>
                <a:effectLst/>
                <a:latin typeface="quote-cjk-patch"/>
              </a:rPr>
              <a:t>экологиялық</a:t>
            </a:r>
            <a:r>
              <a:rPr lang="ru-RU" b="1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1" i="0" dirty="0" err="1">
                <a:solidFill>
                  <a:srgbClr val="0F1115"/>
                </a:solidFill>
                <a:effectLst/>
                <a:latin typeface="quote-cjk-patch"/>
              </a:rPr>
              <a:t>функцияларын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 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анықтайды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:</a:t>
            </a:r>
          </a:p>
          <a:p>
            <a:pPr algn="l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b="1" i="0" dirty="0" err="1">
                <a:solidFill>
                  <a:srgbClr val="0F1115"/>
                </a:solidFill>
                <a:effectLst/>
                <a:latin typeface="quote-cjk-patch"/>
              </a:rPr>
              <a:t>Физикалық</a:t>
            </a:r>
            <a:r>
              <a:rPr lang="ru-RU" b="1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1" i="0" dirty="0" err="1">
                <a:solidFill>
                  <a:srgbClr val="0F1115"/>
                </a:solidFill>
                <a:effectLst/>
                <a:latin typeface="quote-cjk-patch"/>
              </a:rPr>
              <a:t>қасиеттер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 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топырақтың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су-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ауа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режимін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және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тамыр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жүйесінің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өсуін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реттейді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.</a:t>
            </a:r>
          </a:p>
          <a:p>
            <a:pPr algn="l">
              <a:spcBef>
                <a:spcPts val="45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b="1" i="0" dirty="0" err="1">
                <a:solidFill>
                  <a:srgbClr val="0F1115"/>
                </a:solidFill>
                <a:effectLst/>
                <a:latin typeface="quote-cjk-patch"/>
              </a:rPr>
              <a:t>Химиялық</a:t>
            </a:r>
            <a:r>
              <a:rPr lang="ru-RU" b="1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1" i="0" dirty="0" err="1">
                <a:solidFill>
                  <a:srgbClr val="0F1115"/>
                </a:solidFill>
                <a:effectLst/>
                <a:latin typeface="quote-cjk-patch"/>
              </a:rPr>
              <a:t>қасиеттер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 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өсімдіктерге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қажетті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қоректік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заттардың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қолжетімділігін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және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ортаның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реакциясын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анықтайды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.</a:t>
            </a:r>
          </a:p>
          <a:p>
            <a:pPr algn="l">
              <a:spcBef>
                <a:spcPts val="45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b="1" i="0" dirty="0" err="1">
                <a:solidFill>
                  <a:srgbClr val="0F1115"/>
                </a:solidFill>
                <a:effectLst/>
                <a:latin typeface="quote-cjk-patch"/>
              </a:rPr>
              <a:t>Биологиялық</a:t>
            </a:r>
            <a:r>
              <a:rPr lang="ru-RU" b="1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1" i="0" dirty="0" err="1">
                <a:solidFill>
                  <a:srgbClr val="0F1115"/>
                </a:solidFill>
                <a:effectLst/>
                <a:latin typeface="quote-cjk-patch"/>
              </a:rPr>
              <a:t>қасиеттер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 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органикалық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заттардың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айналымын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,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топырақ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құрылымын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және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өздігінен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тазалану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процестерін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қамтамасыз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етеді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.</a:t>
            </a:r>
          </a:p>
        </p:txBody>
      </p:sp>
      <p:pic>
        <p:nvPicPr>
          <p:cNvPr id="3076" name="Picture 4" descr="Как повысить плодородие почвы и защитить растения от ...">
            <a:extLst>
              <a:ext uri="{FF2B5EF4-FFF2-40B4-BE49-F238E27FC236}">
                <a16:creationId xmlns:a16="http://schemas.microsoft.com/office/drawing/2014/main" id="{593C3AAF-FF93-7867-9CF3-36CB26A48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154688"/>
            <a:ext cx="4007346" cy="242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301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288DDF-68CC-DEAC-431A-E7990BC09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k-KZ" dirty="0"/>
              <a:t>Семинар сұрақтары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F1F9AC-A56E-C54A-764C-0B4B8F299DA7}"/>
              </a:ext>
            </a:extLst>
          </p:cNvPr>
          <p:cNvSpPr txBox="1"/>
          <p:nvPr/>
        </p:nvSpPr>
        <p:spPr>
          <a:xfrm>
            <a:off x="260976" y="1473024"/>
            <a:ext cx="7776864" cy="1237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ru-RU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Топырақ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микробиологиясының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ғылым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ретінде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қалыптасуы</a:t>
            </a:r>
            <a:endParaRPr lang="ru-R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ru-RU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Топырақ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микрофлорасының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құрылымы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динамикасы</a:t>
            </a:r>
            <a:endParaRPr lang="ru-RU" sz="18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endParaRPr lang="ru-R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BA486B-0282-A46C-5D2E-E38ADFACD772}"/>
              </a:ext>
            </a:extLst>
          </p:cNvPr>
          <p:cNvSpPr txBox="1"/>
          <p:nvPr/>
        </p:nvSpPr>
        <p:spPr>
          <a:xfrm>
            <a:off x="251520" y="2492814"/>
            <a:ext cx="6606480" cy="1235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1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ЗЕРТХАНАЛЫҚ ЖҰМЫСТАР </a:t>
            </a:r>
          </a:p>
          <a:p>
            <a:pPr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Топырақтан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сынама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алу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дайындау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әдістері</a:t>
            </a:r>
            <a:endParaRPr lang="ru-R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800"/>
              </a:spcAft>
              <a:buNone/>
              <a:tabLst>
                <a:tab pos="457200" algn="l"/>
              </a:tabLst>
            </a:pPr>
            <a:r>
              <a:rPr lang="ru-RU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Топырақ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микроорганизмдерінің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санын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анықтау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сұйылту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әдісі</a:t>
            </a:r>
            <a:r>
              <a:rPr lang="ru-RU" sz="1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494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5C299D-A036-3694-EC60-D10C670AF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708796"/>
            <a:ext cx="3614166" cy="664072"/>
          </a:xfrm>
        </p:spPr>
        <p:txBody>
          <a:bodyPr anchor="b">
            <a:normAutofit fontScale="90000"/>
          </a:bodyPr>
          <a:lstStyle/>
          <a:p>
            <a:r>
              <a:rPr lang="kk-KZ" sz="4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Кіріспе</a:t>
            </a:r>
            <a:endParaRPr lang="ru-RU" sz="4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458" y="2372868"/>
            <a:ext cx="2441321" cy="18288"/>
          </a:xfrm>
          <a:custGeom>
            <a:avLst/>
            <a:gdLst>
              <a:gd name="csX0" fmla="*/ 0 w 2441321"/>
              <a:gd name="csY0" fmla="*/ 0 h 18288"/>
              <a:gd name="csX1" fmla="*/ 585917 w 2441321"/>
              <a:gd name="csY1" fmla="*/ 0 h 18288"/>
              <a:gd name="csX2" fmla="*/ 1196247 w 2441321"/>
              <a:gd name="csY2" fmla="*/ 0 h 18288"/>
              <a:gd name="csX3" fmla="*/ 1806578 w 2441321"/>
              <a:gd name="csY3" fmla="*/ 0 h 18288"/>
              <a:gd name="csX4" fmla="*/ 2441321 w 2441321"/>
              <a:gd name="csY4" fmla="*/ 0 h 18288"/>
              <a:gd name="csX5" fmla="*/ 2441321 w 2441321"/>
              <a:gd name="csY5" fmla="*/ 18288 h 18288"/>
              <a:gd name="csX6" fmla="*/ 1830991 w 2441321"/>
              <a:gd name="csY6" fmla="*/ 18288 h 18288"/>
              <a:gd name="csX7" fmla="*/ 1269487 w 2441321"/>
              <a:gd name="csY7" fmla="*/ 18288 h 18288"/>
              <a:gd name="csX8" fmla="*/ 707983 w 2441321"/>
              <a:gd name="csY8" fmla="*/ 18288 h 18288"/>
              <a:gd name="csX9" fmla="*/ 0 w 2441321"/>
              <a:gd name="csY9" fmla="*/ 18288 h 18288"/>
              <a:gd name="csX10" fmla="*/ 0 w 2441321"/>
              <a:gd name="csY10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2441321" h="18288" fill="none" extrusionOk="0">
                <a:moveTo>
                  <a:pt x="0" y="0"/>
                </a:moveTo>
                <a:cubicBezTo>
                  <a:pt x="273217" y="-17533"/>
                  <a:pt x="355785" y="-4171"/>
                  <a:pt x="585917" y="0"/>
                </a:cubicBezTo>
                <a:cubicBezTo>
                  <a:pt x="816049" y="4171"/>
                  <a:pt x="991446" y="-9419"/>
                  <a:pt x="1196247" y="0"/>
                </a:cubicBezTo>
                <a:cubicBezTo>
                  <a:pt x="1401048" y="9419"/>
                  <a:pt x="1589984" y="-731"/>
                  <a:pt x="1806578" y="0"/>
                </a:cubicBezTo>
                <a:cubicBezTo>
                  <a:pt x="2023172" y="731"/>
                  <a:pt x="2247754" y="8393"/>
                  <a:pt x="2441321" y="0"/>
                </a:cubicBezTo>
                <a:cubicBezTo>
                  <a:pt x="2441167" y="8655"/>
                  <a:pt x="2440437" y="9975"/>
                  <a:pt x="2441321" y="18288"/>
                </a:cubicBezTo>
                <a:cubicBezTo>
                  <a:pt x="2169723" y="30506"/>
                  <a:pt x="2045712" y="39140"/>
                  <a:pt x="1830991" y="18288"/>
                </a:cubicBezTo>
                <a:cubicBezTo>
                  <a:pt x="1616270" y="-2564"/>
                  <a:pt x="1505876" y="3949"/>
                  <a:pt x="1269487" y="18288"/>
                </a:cubicBezTo>
                <a:cubicBezTo>
                  <a:pt x="1033098" y="32627"/>
                  <a:pt x="908661" y="41191"/>
                  <a:pt x="707983" y="18288"/>
                </a:cubicBezTo>
                <a:cubicBezTo>
                  <a:pt x="507305" y="-4615"/>
                  <a:pt x="333592" y="20759"/>
                  <a:pt x="0" y="18288"/>
                </a:cubicBezTo>
                <a:cubicBezTo>
                  <a:pt x="-688" y="11716"/>
                  <a:pt x="875" y="6357"/>
                  <a:pt x="0" y="0"/>
                </a:cubicBezTo>
                <a:close/>
              </a:path>
              <a:path w="2441321" h="18288" stroke="0" extrusionOk="0">
                <a:moveTo>
                  <a:pt x="0" y="0"/>
                </a:moveTo>
                <a:cubicBezTo>
                  <a:pt x="207071" y="-14617"/>
                  <a:pt x="444194" y="-15606"/>
                  <a:pt x="585917" y="0"/>
                </a:cubicBezTo>
                <a:cubicBezTo>
                  <a:pt x="727640" y="15606"/>
                  <a:pt x="904326" y="-79"/>
                  <a:pt x="1123008" y="0"/>
                </a:cubicBezTo>
                <a:cubicBezTo>
                  <a:pt x="1341690" y="79"/>
                  <a:pt x="1600014" y="10401"/>
                  <a:pt x="1782164" y="0"/>
                </a:cubicBezTo>
                <a:cubicBezTo>
                  <a:pt x="1964314" y="-10401"/>
                  <a:pt x="2143537" y="-21488"/>
                  <a:pt x="2441321" y="0"/>
                </a:cubicBezTo>
                <a:cubicBezTo>
                  <a:pt x="2441735" y="5928"/>
                  <a:pt x="2441551" y="11133"/>
                  <a:pt x="2441321" y="18288"/>
                </a:cubicBezTo>
                <a:cubicBezTo>
                  <a:pt x="2166745" y="28773"/>
                  <a:pt x="2078726" y="15476"/>
                  <a:pt x="1879817" y="18288"/>
                </a:cubicBezTo>
                <a:cubicBezTo>
                  <a:pt x="1680908" y="21100"/>
                  <a:pt x="1548770" y="-4127"/>
                  <a:pt x="1318313" y="18288"/>
                </a:cubicBezTo>
                <a:cubicBezTo>
                  <a:pt x="1087856" y="40703"/>
                  <a:pt x="894613" y="3927"/>
                  <a:pt x="659157" y="18288"/>
                </a:cubicBezTo>
                <a:cubicBezTo>
                  <a:pt x="423701" y="32649"/>
                  <a:pt x="246611" y="33975"/>
                  <a:pt x="0" y="18288"/>
                </a:cubicBezTo>
                <a:cubicBezTo>
                  <a:pt x="-348" y="10388"/>
                  <a:pt x="-12" y="396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A94AE5-9173-9F28-2164-9DF57EF85768}"/>
              </a:ext>
            </a:extLst>
          </p:cNvPr>
          <p:cNvSpPr txBox="1"/>
          <p:nvPr/>
        </p:nvSpPr>
        <p:spPr>
          <a:xfrm>
            <a:off x="305780" y="2555728"/>
            <a:ext cx="8532440" cy="4101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Топырақ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микробиологиясының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білімдері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1" dirty="0" err="1">
                <a:solidFill>
                  <a:schemeClr val="accent6">
                    <a:lumMod val="75000"/>
                  </a:schemeClr>
                </a:solidFill>
                <a:effectLst/>
                <a:latin typeface="quote-cjk-patch"/>
              </a:rPr>
              <a:t>келесі</a:t>
            </a:r>
            <a:r>
              <a:rPr lang="ru-RU" b="0" i="1" dirty="0">
                <a:solidFill>
                  <a:schemeClr val="accent6">
                    <a:lumMod val="75000"/>
                  </a:schemeClr>
                </a:solidFill>
                <a:effectLst/>
                <a:latin typeface="quote-cjk-patch"/>
              </a:rPr>
              <a:t> </a:t>
            </a:r>
            <a:r>
              <a:rPr lang="ru-RU" b="0" i="1" dirty="0" err="1">
                <a:solidFill>
                  <a:schemeClr val="accent6">
                    <a:lumMod val="75000"/>
                  </a:schemeClr>
                </a:solidFill>
                <a:effectLst/>
                <a:latin typeface="quote-cjk-patch"/>
              </a:rPr>
              <a:t>салаларда</a:t>
            </a:r>
            <a:r>
              <a:rPr lang="ru-RU" b="0" i="1" dirty="0">
                <a:solidFill>
                  <a:schemeClr val="accent6">
                    <a:lumMod val="75000"/>
                  </a:schemeClr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практикалық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dirty="0" err="1">
                <a:solidFill>
                  <a:srgbClr val="0F1115"/>
                </a:solidFill>
                <a:effectLst/>
                <a:latin typeface="quote-cjk-patch"/>
              </a:rPr>
              <a:t>қолданыс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табады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:</a:t>
            </a:r>
          </a:p>
          <a:p>
            <a:pPr algn="l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F1115"/>
                </a:solidFill>
                <a:effectLst/>
                <a:latin typeface="quote-cjk-patch"/>
              </a:rPr>
              <a:t>Ауыл </a:t>
            </a:r>
            <a:r>
              <a:rPr lang="ru-RU" b="1" i="0" dirty="0" err="1">
                <a:solidFill>
                  <a:srgbClr val="0F1115"/>
                </a:solidFill>
                <a:effectLst/>
                <a:latin typeface="quote-cjk-patch"/>
              </a:rPr>
              <a:t>шаруашылығы</a:t>
            </a:r>
            <a:r>
              <a:rPr lang="ru-RU" b="1" i="0" dirty="0">
                <a:solidFill>
                  <a:srgbClr val="0F1115"/>
                </a:solidFill>
                <a:effectLst/>
                <a:latin typeface="quote-cjk-patch"/>
              </a:rPr>
              <a:t>: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 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Биологиялық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азот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түктеу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,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микробтық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инокулянттар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(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биопрепараттар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)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жасау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,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өсімдік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өсетін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улылықты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азайту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,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компосттау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технологиялары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.</a:t>
            </a:r>
          </a:p>
          <a:p>
            <a:pPr algn="l">
              <a:spcBef>
                <a:spcPts val="45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F1115"/>
                </a:solidFill>
                <a:effectLst/>
                <a:latin typeface="quote-cjk-patch"/>
              </a:rPr>
              <a:t>Экология </a:t>
            </a:r>
            <a:r>
              <a:rPr lang="ru-RU" b="1" i="0" dirty="0" err="1">
                <a:solidFill>
                  <a:srgbClr val="0F1115"/>
                </a:solidFill>
                <a:effectLst/>
                <a:latin typeface="quote-cjk-patch"/>
              </a:rPr>
              <a:t>және</a:t>
            </a:r>
            <a:r>
              <a:rPr lang="ru-RU" b="1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1" i="0" dirty="0" err="1">
                <a:solidFill>
                  <a:srgbClr val="0F1115"/>
                </a:solidFill>
                <a:effectLst/>
                <a:latin typeface="quote-cjk-patch"/>
              </a:rPr>
              <a:t>табиғатты</a:t>
            </a:r>
            <a:r>
              <a:rPr lang="ru-RU" b="1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1" i="0" dirty="0" err="1">
                <a:solidFill>
                  <a:srgbClr val="0F1115"/>
                </a:solidFill>
                <a:effectLst/>
                <a:latin typeface="quote-cjk-patch"/>
              </a:rPr>
              <a:t>қорғау</a:t>
            </a:r>
            <a:r>
              <a:rPr lang="ru-RU" b="1" i="0" dirty="0">
                <a:solidFill>
                  <a:srgbClr val="0F1115"/>
                </a:solidFill>
                <a:effectLst/>
                <a:latin typeface="quote-cjk-patch"/>
              </a:rPr>
              <a:t>: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 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Ластанған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топырақтарды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(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мұнай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өнімдері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,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ауыр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металдар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,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пестицидтер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)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биологиялық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жолмен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қалпына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келтіру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(биоремедиация).</a:t>
            </a:r>
          </a:p>
          <a:p>
            <a:pPr algn="l">
              <a:spcBef>
                <a:spcPts val="45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b="1" i="0" dirty="0" err="1">
                <a:solidFill>
                  <a:srgbClr val="0F1115"/>
                </a:solidFill>
                <a:effectLst/>
                <a:latin typeface="quote-cjk-patch"/>
              </a:rPr>
              <a:t>Өнеркәсіп</a:t>
            </a:r>
            <a:r>
              <a:rPr lang="ru-RU" b="1" i="0" dirty="0">
                <a:solidFill>
                  <a:srgbClr val="0F1115"/>
                </a:solidFill>
                <a:effectLst/>
                <a:latin typeface="quote-cjk-patch"/>
              </a:rPr>
              <a:t>: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 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Микробтардан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ферменттерді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,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антибиотиктерді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,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биологиялық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белсенді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заттарды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алу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.</a:t>
            </a:r>
          </a:p>
          <a:p>
            <a:pPr algn="l">
              <a:spcBef>
                <a:spcPts val="45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rgbClr val="0F1115"/>
                </a:solidFill>
                <a:effectLst/>
                <a:latin typeface="quote-cjk-patch"/>
              </a:rPr>
              <a:t>Медицина: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 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Жаңа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антибиотиктерді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іздестіру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көзі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ретінде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топырақ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микроорганизмдері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FE4284-0C35-926D-BA94-5304D1F50A51}"/>
              </a:ext>
            </a:extLst>
          </p:cNvPr>
          <p:cNvSpPr txBox="1"/>
          <p:nvPr/>
        </p:nvSpPr>
        <p:spPr>
          <a:xfrm>
            <a:off x="179512" y="270178"/>
            <a:ext cx="8532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Топырақ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микробиологиясы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–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бұл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тірі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,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динамикалық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және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шексіз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күрделі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әлем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. 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B0A24E-557D-4413-52BB-313B9DD559D6}"/>
              </a:ext>
            </a:extLst>
          </p:cNvPr>
          <p:cNvSpPr txBox="1"/>
          <p:nvPr/>
        </p:nvSpPr>
        <p:spPr>
          <a:xfrm>
            <a:off x="178520" y="639510"/>
            <a:ext cx="82099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Топырақ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микробиологиясы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– </a:t>
            </a:r>
            <a:r>
              <a:rPr lang="ru-RU" b="0" i="1" dirty="0" err="1">
                <a:solidFill>
                  <a:srgbClr val="0F1115"/>
                </a:solidFill>
                <a:effectLst/>
                <a:latin typeface="quote-cjk-patch"/>
              </a:rPr>
              <a:t>топырақтың</a:t>
            </a:r>
            <a:r>
              <a:rPr lang="ru-RU" b="0" i="1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1" dirty="0" err="1">
                <a:solidFill>
                  <a:srgbClr val="0F1115"/>
                </a:solidFill>
                <a:effectLst/>
                <a:latin typeface="quote-cjk-patch"/>
              </a:rPr>
              <a:t>микробтық</a:t>
            </a:r>
            <a:r>
              <a:rPr lang="ru-RU" b="0" i="1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1" dirty="0" err="1">
                <a:solidFill>
                  <a:srgbClr val="0F1115"/>
                </a:solidFill>
                <a:effectLst/>
                <a:latin typeface="quote-cjk-patch"/>
              </a:rPr>
              <a:t>биоценоздарын</a:t>
            </a:r>
            <a:r>
              <a:rPr lang="ru-RU" b="0" i="1" dirty="0">
                <a:solidFill>
                  <a:srgbClr val="0F1115"/>
                </a:solidFill>
                <a:effectLst/>
                <a:latin typeface="quote-cjk-patch"/>
              </a:rPr>
              <a:t>, </a:t>
            </a:r>
            <a:r>
              <a:rPr lang="ru-RU" b="0" i="1" dirty="0" err="1">
                <a:solidFill>
                  <a:srgbClr val="0F1115"/>
                </a:solidFill>
                <a:effectLst/>
                <a:latin typeface="quote-cjk-patch"/>
              </a:rPr>
              <a:t>олардың</a:t>
            </a:r>
            <a:r>
              <a:rPr lang="ru-RU" b="0" i="1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1" dirty="0" err="1">
                <a:solidFill>
                  <a:srgbClr val="0F1115"/>
                </a:solidFill>
                <a:effectLst/>
                <a:latin typeface="quote-cjk-patch"/>
              </a:rPr>
              <a:t>құрылымын</a:t>
            </a:r>
            <a:r>
              <a:rPr lang="ru-RU" b="0" i="1" dirty="0">
                <a:solidFill>
                  <a:srgbClr val="0F1115"/>
                </a:solidFill>
                <a:effectLst/>
                <a:latin typeface="quote-cjk-patch"/>
              </a:rPr>
              <a:t>, </a:t>
            </a:r>
            <a:r>
              <a:rPr lang="ru-RU" b="0" i="1" dirty="0" err="1">
                <a:solidFill>
                  <a:srgbClr val="0F1115"/>
                </a:solidFill>
                <a:effectLst/>
                <a:latin typeface="quote-cjk-patch"/>
              </a:rPr>
              <a:t>динамикасын</a:t>
            </a:r>
            <a:r>
              <a:rPr lang="ru-RU" b="0" i="1" dirty="0">
                <a:solidFill>
                  <a:srgbClr val="0F1115"/>
                </a:solidFill>
                <a:effectLst/>
                <a:latin typeface="quote-cjk-patch"/>
              </a:rPr>
              <a:t>, </a:t>
            </a:r>
            <a:r>
              <a:rPr lang="ru-RU" b="0" i="1" dirty="0" err="1">
                <a:solidFill>
                  <a:srgbClr val="0F1115"/>
                </a:solidFill>
                <a:effectLst/>
                <a:latin typeface="quote-cjk-patch"/>
              </a:rPr>
              <a:t>функциясын</a:t>
            </a:r>
            <a:r>
              <a:rPr lang="ru-RU" b="0" i="1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1" dirty="0" err="1">
                <a:solidFill>
                  <a:srgbClr val="0F1115"/>
                </a:solidFill>
                <a:effectLst/>
                <a:latin typeface="quote-cjk-patch"/>
              </a:rPr>
              <a:t>және</a:t>
            </a:r>
            <a:r>
              <a:rPr lang="ru-RU" b="0" i="1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1" dirty="0" err="1">
                <a:solidFill>
                  <a:srgbClr val="0F1115"/>
                </a:solidFill>
                <a:effectLst/>
                <a:latin typeface="quote-cjk-patch"/>
              </a:rPr>
              <a:t>топырақ</a:t>
            </a:r>
            <a:r>
              <a:rPr lang="ru-RU" b="0" i="1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1" dirty="0" err="1">
                <a:solidFill>
                  <a:srgbClr val="0F1115"/>
                </a:solidFill>
                <a:effectLst/>
                <a:latin typeface="quote-cjk-patch"/>
              </a:rPr>
              <a:t>түзілу</a:t>
            </a:r>
            <a:r>
              <a:rPr lang="ru-RU" b="0" i="1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1" dirty="0" err="1">
                <a:solidFill>
                  <a:srgbClr val="0F1115"/>
                </a:solidFill>
                <a:effectLst/>
                <a:latin typeface="quote-cjk-patch"/>
              </a:rPr>
              <a:t>процестері</a:t>
            </a:r>
            <a:r>
              <a:rPr lang="ru-RU" b="0" i="1" dirty="0">
                <a:solidFill>
                  <a:srgbClr val="0F1115"/>
                </a:solidFill>
                <a:effectLst/>
                <a:latin typeface="quote-cjk-patch"/>
              </a:rPr>
              <a:t> мен </a:t>
            </a:r>
            <a:r>
              <a:rPr lang="ru-RU" b="0" i="1" dirty="0" err="1">
                <a:solidFill>
                  <a:srgbClr val="0F1115"/>
                </a:solidFill>
                <a:effectLst/>
                <a:latin typeface="quote-cjk-patch"/>
              </a:rPr>
              <a:t>құнарлылығын</a:t>
            </a:r>
            <a:r>
              <a:rPr lang="ru-RU" b="0" i="1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1" dirty="0" err="1">
                <a:solidFill>
                  <a:srgbClr val="0F1115"/>
                </a:solidFill>
                <a:effectLst/>
                <a:latin typeface="quote-cjk-patch"/>
              </a:rPr>
              <a:t>реттеудегі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рөлін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зерттейтін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ғылыми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 </a:t>
            </a:r>
            <a:r>
              <a:rPr lang="ru-RU" b="0" i="0" dirty="0" err="1">
                <a:solidFill>
                  <a:srgbClr val="0F1115"/>
                </a:solidFill>
                <a:effectLst/>
                <a:latin typeface="quote-cjk-patch"/>
              </a:rPr>
              <a:t>пән</a:t>
            </a:r>
            <a:r>
              <a:rPr lang="ru-RU" b="0" i="0" dirty="0">
                <a:solidFill>
                  <a:srgbClr val="0F1115"/>
                </a:solidFill>
                <a:effectLst/>
                <a:latin typeface="quote-cjk-patch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662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1D39AB23-48B9-E8E8-F154-214E460D07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8299678"/>
              </p:ext>
            </p:extLst>
          </p:nvPr>
        </p:nvGraphicFramePr>
        <p:xfrm>
          <a:off x="251520" y="404664"/>
          <a:ext cx="8568952" cy="43891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8568952">
                  <a:extLst>
                    <a:ext uri="{9D8B030D-6E8A-4147-A177-3AD203B41FA5}">
                      <a16:colId xmlns:a16="http://schemas.microsoft.com/office/drawing/2014/main" val="2730513095"/>
                    </a:ext>
                  </a:extLst>
                </a:gridCol>
              </a:tblGrid>
              <a:tr h="96520"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kk-KZ" sz="2400" dirty="0">
                          <a:effectLst/>
                        </a:rPr>
                        <a:t>Пәннің мақсаты</a:t>
                      </a:r>
                    </a:p>
                    <a:p>
                      <a:pPr algn="just">
                        <a:buNone/>
                      </a:pPr>
                      <a:r>
                        <a:rPr lang="kk-KZ" sz="2400" dirty="0">
                          <a:effectLst/>
                        </a:rPr>
                        <a:t>-топырақтың қалыптасуы мен қызмет етуіндегі микроорганизмдердің рөлі туралы іргелі білімді қолдану қабілетін қалыптастыру және экологиялық мониторинг жүргізу үшін су микроорганизмдерінің рөлін бағалау. </a:t>
                      </a:r>
                    </a:p>
                    <a:p>
                      <a:pPr algn="just">
                        <a:buNone/>
                      </a:pPr>
                      <a:endParaRPr lang="kk-KZ" sz="2400" dirty="0">
                        <a:effectLst/>
                      </a:endParaRPr>
                    </a:p>
                    <a:p>
                      <a:pPr algn="just">
                        <a:buNone/>
                      </a:pPr>
                      <a:r>
                        <a:rPr lang="kk-KZ" sz="2400" dirty="0">
                          <a:effectLst/>
                        </a:rPr>
                        <a:t>Пән - микроорганизмдердің тіршілік ету ортасы ретінде топырақ пен суды, топырақ пен су микроорганизмдерінің ерекшеліктерін, гумустың түзілуін, су қоймаларындағы заттар мен энергияны тасымалдаудағы бактериялардың рөлін; су ортасының өнімділігі мен өзін-өзі тазартуын зерттеуге бағытталған.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3025" marR="73025" marT="0" marB="0"/>
                </a:tc>
                <a:extLst>
                  <a:ext uri="{0D108BD9-81ED-4DB2-BD59-A6C34878D82A}">
                    <a16:rowId xmlns:a16="http://schemas.microsoft.com/office/drawing/2014/main" val="680878815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F0AFC7-01E4-8F07-6ACC-B32860E22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5048838"/>
            <a:ext cx="2566638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26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0C254-1556-EF99-1EC8-373F77D65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04664"/>
            <a:ext cx="7886700" cy="821507"/>
          </a:xfrm>
        </p:spPr>
        <p:txBody>
          <a:bodyPr>
            <a:normAutofit/>
          </a:bodyPr>
          <a:lstStyle/>
          <a:p>
            <a:r>
              <a:rPr lang="ru-RU" dirty="0" err="1"/>
              <a:t>Топырақтың</a:t>
            </a:r>
            <a:r>
              <a:rPr lang="ru-RU" dirty="0"/>
              <a:t> </a:t>
            </a:r>
            <a:r>
              <a:rPr lang="ru-RU" dirty="0" err="1"/>
              <a:t>микробиотасы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798090-7132-5055-BF10-DD8E73C55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340768"/>
            <a:ext cx="8568952" cy="2747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err="1"/>
              <a:t>Топырақтың</a:t>
            </a:r>
            <a:r>
              <a:rPr lang="ru-RU" dirty="0"/>
              <a:t> </a:t>
            </a:r>
            <a:r>
              <a:rPr lang="ru-RU" dirty="0" err="1"/>
              <a:t>микробиотасы</a:t>
            </a:r>
            <a:r>
              <a:rPr lang="ru-RU" dirty="0"/>
              <a:t> - </a:t>
            </a:r>
            <a:r>
              <a:rPr lang="ru-RU" dirty="0" err="1"/>
              <a:t>жер</a:t>
            </a:r>
            <a:r>
              <a:rPr lang="ru-RU" dirty="0"/>
              <a:t> </a:t>
            </a:r>
            <a:r>
              <a:rPr lang="ru-RU" dirty="0" err="1"/>
              <a:t>бетіндегі</a:t>
            </a:r>
            <a:r>
              <a:rPr lang="ru-RU" dirty="0"/>
              <a:t> </a:t>
            </a:r>
            <a:r>
              <a:rPr lang="ru-RU" dirty="0" err="1"/>
              <a:t>тіршілік</a:t>
            </a:r>
            <a:r>
              <a:rPr lang="ru-RU" dirty="0"/>
              <a:t> </a:t>
            </a:r>
            <a:r>
              <a:rPr lang="ru-RU" dirty="0" err="1"/>
              <a:t>үшін</a:t>
            </a:r>
            <a:r>
              <a:rPr lang="ru-RU" dirty="0"/>
              <a:t> </a:t>
            </a:r>
            <a:r>
              <a:rPr lang="ru-RU" dirty="0" err="1"/>
              <a:t>фундаменталды</a:t>
            </a:r>
            <a:r>
              <a:rPr lang="ru-RU" dirty="0"/>
              <a:t> </a:t>
            </a:r>
            <a:r>
              <a:rPr lang="ru-RU" dirty="0" err="1"/>
              <a:t>маңызға</a:t>
            </a:r>
            <a:r>
              <a:rPr lang="ru-RU" dirty="0"/>
              <a:t> </a:t>
            </a:r>
            <a:r>
              <a:rPr lang="ru-RU" dirty="0" err="1"/>
              <a:t>ие</a:t>
            </a:r>
            <a:r>
              <a:rPr lang="ru-RU" dirty="0"/>
              <a:t>, </a:t>
            </a:r>
            <a:r>
              <a:rPr lang="ru-RU" dirty="0" err="1"/>
              <a:t>өйткені</a:t>
            </a:r>
            <a:r>
              <a:rPr lang="ru-RU" dirty="0"/>
              <a:t> </a:t>
            </a:r>
            <a:r>
              <a:rPr lang="ru-RU" dirty="0" err="1"/>
              <a:t>ол</a:t>
            </a:r>
            <a:r>
              <a:rPr lang="ru-RU" dirty="0"/>
              <a:t>:</a:t>
            </a:r>
          </a:p>
          <a:p>
            <a:r>
              <a:rPr lang="ru-RU" dirty="0"/>
              <a:t> </a:t>
            </a:r>
            <a:r>
              <a:rPr lang="ru-RU" dirty="0" err="1"/>
              <a:t>Органикалық</a:t>
            </a:r>
            <a:r>
              <a:rPr lang="ru-RU" dirty="0"/>
              <a:t> </a:t>
            </a:r>
            <a:r>
              <a:rPr lang="ru-RU" dirty="0" err="1"/>
              <a:t>заттардың</a:t>
            </a:r>
            <a:r>
              <a:rPr lang="ru-RU" dirty="0"/>
              <a:t> </a:t>
            </a:r>
            <a:r>
              <a:rPr lang="ru-RU" dirty="0" err="1"/>
              <a:t>ыдырауы</a:t>
            </a:r>
            <a:r>
              <a:rPr lang="ru-RU" dirty="0"/>
              <a:t> (деструкция),</a:t>
            </a:r>
          </a:p>
          <a:p>
            <a:r>
              <a:rPr lang="ru-RU" dirty="0"/>
              <a:t> </a:t>
            </a:r>
            <a:r>
              <a:rPr lang="ru-RU" dirty="0" err="1"/>
              <a:t>Биогенді</a:t>
            </a:r>
            <a:r>
              <a:rPr lang="ru-RU" dirty="0"/>
              <a:t> </a:t>
            </a:r>
            <a:r>
              <a:rPr lang="ru-RU" dirty="0" err="1"/>
              <a:t>элементтердің</a:t>
            </a:r>
            <a:r>
              <a:rPr lang="ru-RU" dirty="0"/>
              <a:t> </a:t>
            </a:r>
            <a:r>
              <a:rPr lang="ru-RU" dirty="0" err="1"/>
              <a:t>айналымы</a:t>
            </a:r>
            <a:r>
              <a:rPr lang="ru-RU" dirty="0"/>
              <a:t> (</a:t>
            </a:r>
            <a:r>
              <a:rPr lang="ru-RU" dirty="0" err="1"/>
              <a:t>көміртегі</a:t>
            </a:r>
            <a:r>
              <a:rPr lang="ru-RU" dirty="0"/>
              <a:t>, азот, фосфор, </a:t>
            </a:r>
            <a:r>
              <a:rPr lang="ru-RU" dirty="0" err="1"/>
              <a:t>күкірт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басқалар</a:t>
            </a:r>
            <a:r>
              <a:rPr lang="ru-RU" dirty="0"/>
              <a:t>);</a:t>
            </a:r>
          </a:p>
          <a:p>
            <a:r>
              <a:rPr lang="ru-RU" dirty="0" err="1"/>
              <a:t>Өсімдіктердің</a:t>
            </a:r>
            <a:r>
              <a:rPr lang="ru-RU" dirty="0"/>
              <a:t> </a:t>
            </a:r>
            <a:r>
              <a:rPr lang="ru-RU" dirty="0" err="1"/>
              <a:t>тамыр</a:t>
            </a:r>
            <a:r>
              <a:rPr lang="ru-RU" dirty="0"/>
              <a:t> </a:t>
            </a:r>
            <a:r>
              <a:rPr lang="ru-RU" dirty="0" err="1"/>
              <a:t>жүйесімен</a:t>
            </a:r>
            <a:r>
              <a:rPr lang="ru-RU" dirty="0"/>
              <a:t> (ризосфера) </a:t>
            </a:r>
            <a:r>
              <a:rPr lang="ru-RU" dirty="0" err="1"/>
              <a:t>өзара</a:t>
            </a:r>
            <a:r>
              <a:rPr lang="ru-RU" dirty="0"/>
              <a:t> </a:t>
            </a:r>
            <a:r>
              <a:rPr lang="ru-RU" dirty="0" err="1"/>
              <a:t>әрекеттесе</a:t>
            </a:r>
            <a:r>
              <a:rPr lang="ru-RU" dirty="0"/>
              <a:t> </a:t>
            </a:r>
            <a:r>
              <a:rPr lang="ru-RU" dirty="0" err="1"/>
              <a:t>отырып</a:t>
            </a:r>
            <a:r>
              <a:rPr lang="ru-RU" dirty="0"/>
              <a:t>, </a:t>
            </a:r>
            <a:r>
              <a:rPr lang="ru-RU" dirty="0" err="1"/>
              <a:t>олардың</a:t>
            </a:r>
            <a:r>
              <a:rPr lang="ru-RU" dirty="0"/>
              <a:t> </a:t>
            </a:r>
            <a:r>
              <a:rPr lang="ru-RU" dirty="0" err="1"/>
              <a:t>қоректенуі</a:t>
            </a:r>
            <a:r>
              <a:rPr lang="ru-RU" dirty="0"/>
              <a:t> мен </a:t>
            </a:r>
            <a:r>
              <a:rPr lang="ru-RU" dirty="0" err="1"/>
              <a:t>денсаулығын</a:t>
            </a:r>
            <a:r>
              <a:rPr lang="ru-RU" dirty="0"/>
              <a:t> </a:t>
            </a:r>
            <a:r>
              <a:rPr lang="ru-RU" dirty="0" err="1"/>
              <a:t>тікелей</a:t>
            </a:r>
            <a:r>
              <a:rPr lang="ru-RU" dirty="0"/>
              <a:t> </a:t>
            </a:r>
            <a:r>
              <a:rPr lang="ru-RU" dirty="0" err="1"/>
              <a:t>әсер</a:t>
            </a:r>
            <a:r>
              <a:rPr lang="ru-RU" dirty="0"/>
              <a:t> </a:t>
            </a:r>
            <a:r>
              <a:rPr lang="ru-RU" dirty="0" err="1"/>
              <a:t>етеді</a:t>
            </a:r>
            <a:r>
              <a:rPr lang="ru-RU" dirty="0"/>
              <a:t>;</a:t>
            </a:r>
          </a:p>
          <a:p>
            <a:r>
              <a:rPr lang="ru-RU" dirty="0" err="1"/>
              <a:t>Топырақ</a:t>
            </a:r>
            <a:r>
              <a:rPr lang="ru-RU" dirty="0"/>
              <a:t> </a:t>
            </a:r>
            <a:r>
              <a:rPr lang="ru-RU" dirty="0" err="1"/>
              <a:t>құрылымының</a:t>
            </a:r>
            <a:r>
              <a:rPr lang="ru-RU" dirty="0"/>
              <a:t> </a:t>
            </a:r>
            <a:r>
              <a:rPr lang="ru-RU" dirty="0" err="1"/>
              <a:t>түзілуі</a:t>
            </a:r>
            <a:r>
              <a:rPr lang="ru-RU" dirty="0"/>
              <a:t> </a:t>
            </a:r>
            <a:r>
              <a:rPr lang="ru-RU" dirty="0" err="1"/>
              <a:t>сияқты</a:t>
            </a:r>
            <a:r>
              <a:rPr lang="ru-RU" dirty="0"/>
              <a:t> </a:t>
            </a:r>
            <a:r>
              <a:rPr lang="ru-RU" dirty="0" err="1"/>
              <a:t>негізгі</a:t>
            </a:r>
            <a:r>
              <a:rPr lang="ru-RU" dirty="0"/>
              <a:t> </a:t>
            </a:r>
            <a:r>
              <a:rPr lang="ru-RU" dirty="0" err="1"/>
              <a:t>биогеохимиялық</a:t>
            </a:r>
            <a:r>
              <a:rPr lang="ru-RU" dirty="0"/>
              <a:t> </a:t>
            </a:r>
            <a:r>
              <a:rPr lang="ru-RU" dirty="0" err="1"/>
              <a:t>процестерді</a:t>
            </a:r>
            <a:r>
              <a:rPr lang="ru-RU" dirty="0"/>
              <a:t> </a:t>
            </a:r>
            <a:r>
              <a:rPr lang="ru-RU" dirty="0" err="1"/>
              <a:t>жүзеге</a:t>
            </a:r>
            <a:r>
              <a:rPr lang="ru-RU" dirty="0"/>
              <a:t> </a:t>
            </a:r>
            <a:r>
              <a:rPr lang="ru-RU" dirty="0" err="1"/>
              <a:t>асырады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82676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746009E-2C8F-79DD-00E4-D6DCD985BC6E}"/>
              </a:ext>
            </a:extLst>
          </p:cNvPr>
          <p:cNvSpPr txBox="1"/>
          <p:nvPr/>
        </p:nvSpPr>
        <p:spPr>
          <a:xfrm>
            <a:off x="971600" y="116632"/>
            <a:ext cx="7056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 err="1">
                <a:solidFill>
                  <a:srgbClr val="FF0000"/>
                </a:solidFill>
                <a:effectLst/>
                <a:latin typeface="quote-cjk-patch"/>
              </a:rPr>
              <a:t>Топырақ</a:t>
            </a:r>
            <a:r>
              <a:rPr lang="ru-RU" b="1" i="0" dirty="0">
                <a:solidFill>
                  <a:srgbClr val="FF0000"/>
                </a:solidFill>
                <a:effectLst/>
                <a:latin typeface="quote-cjk-patch"/>
              </a:rPr>
              <a:t> </a:t>
            </a:r>
            <a:r>
              <a:rPr lang="ru-RU" b="1" i="0" dirty="0" err="1">
                <a:solidFill>
                  <a:srgbClr val="FF0000"/>
                </a:solidFill>
                <a:effectLst/>
                <a:latin typeface="quote-cjk-patch"/>
              </a:rPr>
              <a:t>микробиотасының</a:t>
            </a:r>
            <a:r>
              <a:rPr lang="ru-RU" b="1" i="0" dirty="0">
                <a:solidFill>
                  <a:srgbClr val="FF0000"/>
                </a:solidFill>
                <a:effectLst/>
                <a:latin typeface="quote-cjk-patch"/>
              </a:rPr>
              <a:t> </a:t>
            </a:r>
            <a:r>
              <a:rPr lang="ru-RU" b="1" i="0" dirty="0" err="1">
                <a:solidFill>
                  <a:srgbClr val="FF0000"/>
                </a:solidFill>
                <a:effectLst/>
                <a:latin typeface="quote-cjk-patch"/>
              </a:rPr>
              <a:t>құрамы</a:t>
            </a:r>
            <a:r>
              <a:rPr lang="ru-RU" b="1" i="0" dirty="0">
                <a:solidFill>
                  <a:srgbClr val="FF0000"/>
                </a:solidFill>
                <a:effectLst/>
                <a:latin typeface="quote-cjk-patch"/>
              </a:rPr>
              <a:t> </a:t>
            </a:r>
            <a:r>
              <a:rPr lang="ru-RU" b="1" i="0" dirty="0" err="1">
                <a:solidFill>
                  <a:srgbClr val="FF0000"/>
                </a:solidFill>
                <a:effectLst/>
                <a:latin typeface="quote-cjk-patch"/>
              </a:rPr>
              <a:t>және</a:t>
            </a:r>
            <a:r>
              <a:rPr lang="ru-RU" b="1" i="0" dirty="0">
                <a:solidFill>
                  <a:srgbClr val="FF0000"/>
                </a:solidFill>
                <a:effectLst/>
                <a:latin typeface="quote-cjk-patch"/>
              </a:rPr>
              <a:t> </a:t>
            </a:r>
            <a:r>
              <a:rPr lang="ru-RU" b="1" i="0" dirty="0" err="1">
                <a:solidFill>
                  <a:srgbClr val="FF0000"/>
                </a:solidFill>
                <a:effectLst/>
                <a:latin typeface="quote-cjk-patch"/>
              </a:rPr>
              <a:t>әртүрлілігі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B1969F-7604-188A-C043-0426665CDBEE}"/>
              </a:ext>
            </a:extLst>
          </p:cNvPr>
          <p:cNvSpPr txBox="1"/>
          <p:nvPr/>
        </p:nvSpPr>
        <p:spPr>
          <a:xfrm>
            <a:off x="17748" y="485964"/>
            <a:ext cx="8964488" cy="5955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ru-RU" sz="1600" b="1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Бактериялар</a:t>
            </a:r>
            <a:r>
              <a:rPr lang="ru-RU" sz="1600" b="1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ең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басым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бөлігі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ru-RU" sz="1600" b="1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Құрамына</a:t>
            </a:r>
            <a:r>
              <a:rPr lang="ru-RU" sz="1600" b="1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1600" b="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автотрофтар</a:t>
            </a:r>
            <a:r>
              <a:rPr lang="ru-RU" sz="1600" b="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600" b="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гетеротрофтар</a:t>
            </a:r>
            <a:r>
              <a:rPr lang="ru-RU" sz="1600" b="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аэробтар</a:t>
            </a:r>
            <a:r>
              <a:rPr lang="ru-RU" sz="1600" b="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мен </a:t>
            </a:r>
            <a:r>
              <a:rPr lang="ru-RU" sz="1600" b="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анаэробтар</a:t>
            </a:r>
            <a:r>
              <a:rPr lang="ru-RU" sz="1600" b="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сапрофиттер</a:t>
            </a:r>
            <a:r>
              <a:rPr lang="ru-RU" sz="1600" b="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симбионттар</a:t>
            </a:r>
            <a:r>
              <a:rPr lang="ru-RU" sz="1600" b="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600" b="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патогендер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кіреді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ru-RU" sz="1600" b="1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Негізгі</a:t>
            </a:r>
            <a:r>
              <a:rPr lang="ru-RU" sz="1600" b="1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функциялары</a:t>
            </a:r>
            <a:r>
              <a:rPr lang="ru-RU" sz="1600" b="1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органикалық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заттарды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минерализациялау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гумус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түзілуіне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қатысу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азот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түктеу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нитрификация/денитрификация.</a:t>
            </a:r>
          </a:p>
          <a:p>
            <a:pPr algn="l">
              <a:spcBef>
                <a:spcPts val="450"/>
              </a:spcBef>
              <a:spcAft>
                <a:spcPts val="1200"/>
              </a:spcAft>
            </a:pPr>
            <a:r>
              <a:rPr lang="ru-RU" sz="1600" b="1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600" b="1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Археялар</a:t>
            </a:r>
            <a:r>
              <a:rPr lang="ru-RU" sz="1600" b="1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Экстремалды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шарттарға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тұздылық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төмен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pH)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төзімді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микроорганизмдер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Метаногенез</a:t>
            </a:r>
            <a:r>
              <a:rPr lang="ru-RU" sz="1600" b="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нитрификация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т.б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да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арнайы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метаболизм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процестерін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жүзеге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асырады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spcBef>
                <a:spcPts val="450"/>
              </a:spcBef>
              <a:spcAft>
                <a:spcPts val="1200"/>
              </a:spcAft>
            </a:pPr>
            <a:r>
              <a:rPr lang="ru-RU" sz="1600" b="1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600" b="1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Саңырауқұлақтар</a:t>
            </a:r>
            <a:r>
              <a:rPr lang="ru-RU" sz="1600" b="1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b="1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Микота</a:t>
            </a:r>
            <a:r>
              <a:rPr lang="ru-RU" sz="1600" b="1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l">
              <a:spcBef>
                <a:spcPts val="450"/>
              </a:spcBef>
              <a:spcAft>
                <a:spcPts val="1200"/>
              </a:spcAft>
            </a:pPr>
            <a:r>
              <a:rPr lang="ru-RU" sz="1600" b="1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НФ: 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целлюлоза, лигнин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сияқты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күрделі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полимерлерді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тиімді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ыдыратады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</a:p>
          <a:p>
            <a:pPr algn="l">
              <a:spcBef>
                <a:spcPts val="450"/>
              </a:spcBef>
              <a:spcAft>
                <a:spcPts val="1200"/>
              </a:spcAft>
            </a:pPr>
            <a:r>
              <a:rPr lang="ru-RU" sz="1600" b="1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1600" b="1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Актиномицеттер</a:t>
            </a:r>
            <a:r>
              <a:rPr lang="ru-RU" sz="1600" b="1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Көптеген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антибиотиктерді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мысалы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стрептомицин)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синтездейді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топыраққа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ерекше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иіс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береді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spcBef>
                <a:spcPts val="450"/>
              </a:spcBef>
              <a:spcAft>
                <a:spcPts val="1200"/>
              </a:spcAft>
            </a:pPr>
            <a:r>
              <a:rPr lang="ru-RU" sz="1600" b="1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600" b="1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Балдырлар</a:t>
            </a:r>
            <a:r>
              <a:rPr lang="ru-RU" sz="1600" b="1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Фотоавтотрофтар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топырақтың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жоғарғы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қабаттарында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тіршілік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етеді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органикалық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заттардың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алғашқы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синтезіне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қатысады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>
              <a:spcBef>
                <a:spcPts val="450"/>
              </a:spcBef>
              <a:spcAft>
                <a:spcPts val="1200"/>
              </a:spcAft>
            </a:pPr>
            <a:r>
              <a:rPr lang="ru-RU" sz="1600" b="1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1600" b="1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Протозоалар</a:t>
            </a:r>
            <a:r>
              <a:rPr lang="ru-RU" sz="1600" b="1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600" b="1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Қарапайымдар</a:t>
            </a:r>
            <a:r>
              <a:rPr lang="ru-RU" sz="1600" b="1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Бактериялармен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балдырлар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саңырауқұлақ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спораларымен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қоректенетін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гетеротрофты</a:t>
            </a:r>
            <a:r>
              <a:rPr lang="ru-RU" sz="1600" b="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эукариоттар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Микробтық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популяциялардың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санын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реттеуде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маңызды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рөл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0" i="0" dirty="0" err="1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атқарады</a:t>
            </a:r>
            <a:r>
              <a:rPr lang="ru-RU" sz="1600" b="0" i="0" dirty="0">
                <a:solidFill>
                  <a:srgbClr val="0F111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8725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1132CE4-0863-33C2-3B66-68A53D93520A}"/>
              </a:ext>
            </a:extLst>
          </p:cNvPr>
          <p:cNvSpPr txBox="1"/>
          <p:nvPr/>
        </p:nvSpPr>
        <p:spPr>
          <a:xfrm>
            <a:off x="1259632" y="116632"/>
            <a:ext cx="7200800" cy="37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250"/>
              </a:lnSpc>
              <a:spcBef>
                <a:spcPts val="2400"/>
              </a:spcBef>
              <a:spcAft>
                <a:spcPts val="1200"/>
              </a:spcAft>
              <a:buNone/>
            </a:pPr>
            <a:r>
              <a:rPr lang="ru-RU" b="1" dirty="0" err="1">
                <a:solidFill>
                  <a:srgbClr val="FF0000"/>
                </a:solidFill>
                <a:effectLst/>
                <a:latin typeface="quote-cjk-patch"/>
              </a:rPr>
              <a:t>Топырақ</a:t>
            </a:r>
            <a:r>
              <a:rPr lang="ru-RU" b="1" dirty="0">
                <a:solidFill>
                  <a:srgbClr val="FF0000"/>
                </a:solidFill>
                <a:effectLst/>
                <a:latin typeface="quote-cjk-patch"/>
              </a:rPr>
              <a:t> </a:t>
            </a:r>
            <a:r>
              <a:rPr lang="ru-RU" b="1" dirty="0" err="1">
                <a:solidFill>
                  <a:srgbClr val="FF0000"/>
                </a:solidFill>
                <a:effectLst/>
                <a:latin typeface="quote-cjk-patch"/>
              </a:rPr>
              <a:t>микробиологиясының</a:t>
            </a:r>
            <a:r>
              <a:rPr lang="ru-RU" b="1" dirty="0">
                <a:solidFill>
                  <a:srgbClr val="FF0000"/>
                </a:solidFill>
                <a:effectLst/>
                <a:latin typeface="quote-cjk-patch"/>
              </a:rPr>
              <a:t> даму </a:t>
            </a:r>
            <a:r>
              <a:rPr lang="ru-RU" b="1" dirty="0" err="1">
                <a:solidFill>
                  <a:srgbClr val="FF0000"/>
                </a:solidFill>
                <a:effectLst/>
                <a:latin typeface="quote-cjk-patch"/>
              </a:rPr>
              <a:t>кезеңдері</a:t>
            </a:r>
            <a:endParaRPr lang="ru-RU" b="1" dirty="0">
              <a:solidFill>
                <a:srgbClr val="FF0000"/>
              </a:solidFill>
              <a:effectLst/>
              <a:latin typeface="quote-cjk-patch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417D60-3920-445C-1F9B-644B3362E5D6}"/>
              </a:ext>
            </a:extLst>
          </p:cNvPr>
          <p:cNvSpPr txBox="1"/>
          <p:nvPr/>
        </p:nvSpPr>
        <p:spPr>
          <a:xfrm>
            <a:off x="179512" y="521220"/>
            <a:ext cx="666023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/>
              <a:t>1. </a:t>
            </a:r>
            <a:r>
              <a:rPr lang="ru-RU" b="1" dirty="0" err="1"/>
              <a:t>Бастапқы</a:t>
            </a:r>
            <a:r>
              <a:rPr lang="ru-RU" b="1" dirty="0"/>
              <a:t> </a:t>
            </a:r>
            <a:r>
              <a:rPr lang="ru-RU" b="1" dirty="0" err="1"/>
              <a:t>кезең</a:t>
            </a:r>
            <a:r>
              <a:rPr lang="ru-RU" b="1" dirty="0"/>
              <a:t> (</a:t>
            </a:r>
            <a:r>
              <a:rPr lang="en-US" b="1" dirty="0"/>
              <a:t>XVII–XVIII </a:t>
            </a:r>
            <a:r>
              <a:rPr lang="ru-RU" b="1" dirty="0" err="1"/>
              <a:t>ғасырлар</a:t>
            </a:r>
            <a:r>
              <a:rPr lang="ru-RU" b="1" dirty="0"/>
              <a:t>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Антони ван Левенгук (1632–1723)</a:t>
            </a:r>
            <a:r>
              <a:rPr lang="ru-RU" dirty="0"/>
              <a:t> – </a:t>
            </a:r>
            <a:r>
              <a:rPr lang="ru-RU" dirty="0" err="1"/>
              <a:t>микроскопты</a:t>
            </a:r>
            <a:r>
              <a:rPr lang="ru-RU" dirty="0"/>
              <a:t> </a:t>
            </a:r>
            <a:r>
              <a:rPr lang="ru-RU" dirty="0" err="1"/>
              <a:t>қолдана</a:t>
            </a:r>
            <a:r>
              <a:rPr lang="ru-RU" dirty="0"/>
              <a:t> </a:t>
            </a:r>
            <a:r>
              <a:rPr lang="ru-RU" dirty="0" err="1"/>
              <a:t>отырып</a:t>
            </a:r>
            <a:r>
              <a:rPr lang="ru-RU" dirty="0"/>
              <a:t>, </a:t>
            </a:r>
            <a:r>
              <a:rPr lang="ru-RU" dirty="0" err="1"/>
              <a:t>алғашқы</a:t>
            </a:r>
            <a:r>
              <a:rPr lang="ru-RU" dirty="0"/>
              <a:t> </a:t>
            </a:r>
            <a:r>
              <a:rPr lang="ru-RU" dirty="0" err="1"/>
              <a:t>микроорганизмдерді</a:t>
            </a:r>
            <a:r>
              <a:rPr lang="ru-RU" dirty="0"/>
              <a:t> </a:t>
            </a:r>
            <a:r>
              <a:rPr lang="ru-RU" dirty="0" err="1"/>
              <a:t>көрген</a:t>
            </a:r>
            <a:r>
              <a:rPr lang="ru-RU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Ол </a:t>
            </a:r>
            <a:r>
              <a:rPr lang="ru-RU" dirty="0" err="1"/>
              <a:t>топырақтағы</a:t>
            </a:r>
            <a:r>
              <a:rPr lang="ru-RU" dirty="0"/>
              <a:t> «</a:t>
            </a:r>
            <a:r>
              <a:rPr lang="ru-RU" dirty="0" err="1"/>
              <a:t>жануаршаларды</a:t>
            </a:r>
            <a:r>
              <a:rPr lang="ru-RU" dirty="0"/>
              <a:t>» (</a:t>
            </a:r>
            <a:r>
              <a:rPr lang="ru-RU" dirty="0" err="1"/>
              <a:t>микроорганизмдерді</a:t>
            </a:r>
            <a:r>
              <a:rPr lang="ru-RU" dirty="0"/>
              <a:t>) </a:t>
            </a:r>
            <a:r>
              <a:rPr lang="ru-RU" dirty="0" err="1"/>
              <a:t>сипаттап</a:t>
            </a:r>
            <a:r>
              <a:rPr lang="ru-RU" dirty="0"/>
              <a:t>, </a:t>
            </a:r>
            <a:r>
              <a:rPr lang="ru-RU" dirty="0" err="1"/>
              <a:t>олардың</a:t>
            </a:r>
            <a:r>
              <a:rPr lang="ru-RU" dirty="0"/>
              <a:t> </a:t>
            </a:r>
            <a:r>
              <a:rPr lang="ru-RU" dirty="0" err="1"/>
              <a:t>тіршілігін</a:t>
            </a:r>
            <a:r>
              <a:rPr lang="ru-RU" dirty="0"/>
              <a:t> </a:t>
            </a:r>
            <a:r>
              <a:rPr lang="ru-RU" dirty="0" err="1"/>
              <a:t>зерттеді</a:t>
            </a:r>
            <a:r>
              <a:rPr lang="ru-RU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Сол </a:t>
            </a:r>
            <a:r>
              <a:rPr lang="ru-RU" dirty="0" err="1"/>
              <a:t>кезеңде</a:t>
            </a:r>
            <a:r>
              <a:rPr lang="ru-RU" dirty="0"/>
              <a:t> </a:t>
            </a:r>
            <a:r>
              <a:rPr lang="ru-RU" dirty="0" err="1"/>
              <a:t>микроорганизмдер</a:t>
            </a:r>
            <a:r>
              <a:rPr lang="ru-RU" dirty="0"/>
              <a:t> </a:t>
            </a:r>
            <a:r>
              <a:rPr lang="ru-RU" dirty="0" err="1"/>
              <a:t>топыраққа</a:t>
            </a:r>
            <a:r>
              <a:rPr lang="ru-RU" dirty="0"/>
              <a:t> </a:t>
            </a:r>
            <a:r>
              <a:rPr lang="ru-RU" dirty="0" err="1"/>
              <a:t>қатысты</a:t>
            </a:r>
            <a:r>
              <a:rPr lang="ru-RU" dirty="0"/>
              <a:t> тек «</a:t>
            </a:r>
            <a:r>
              <a:rPr lang="ru-RU" dirty="0" err="1"/>
              <a:t>қызықты</a:t>
            </a:r>
            <a:r>
              <a:rPr lang="ru-RU" dirty="0"/>
              <a:t> </a:t>
            </a:r>
            <a:r>
              <a:rPr lang="ru-RU" dirty="0" err="1"/>
              <a:t>көрініс</a:t>
            </a:r>
            <a:r>
              <a:rPr lang="ru-RU" dirty="0"/>
              <a:t>» </a:t>
            </a:r>
            <a:r>
              <a:rPr lang="ru-RU" dirty="0" err="1"/>
              <a:t>ретінде</a:t>
            </a:r>
            <a:r>
              <a:rPr lang="ru-RU" dirty="0"/>
              <a:t> </a:t>
            </a:r>
            <a:r>
              <a:rPr lang="ru-RU" dirty="0" err="1"/>
              <a:t>қарастырылды</a:t>
            </a:r>
            <a:r>
              <a:rPr lang="ru-RU" dirty="0"/>
              <a:t>, </a:t>
            </a:r>
            <a:r>
              <a:rPr lang="ru-RU" dirty="0" err="1"/>
              <a:t>олардың</a:t>
            </a:r>
            <a:r>
              <a:rPr lang="ru-RU" dirty="0"/>
              <a:t> </a:t>
            </a:r>
            <a:r>
              <a:rPr lang="ru-RU" dirty="0" err="1"/>
              <a:t>экологиялық</a:t>
            </a:r>
            <a:r>
              <a:rPr lang="ru-RU" dirty="0"/>
              <a:t> </a:t>
            </a:r>
            <a:r>
              <a:rPr lang="ru-RU" dirty="0" err="1"/>
              <a:t>рөлі</a:t>
            </a:r>
            <a:r>
              <a:rPr lang="ru-RU" dirty="0"/>
              <a:t> </a:t>
            </a:r>
            <a:r>
              <a:rPr lang="ru-RU" dirty="0" err="1"/>
              <a:t>белгісіз</a:t>
            </a:r>
            <a:r>
              <a:rPr lang="ru-RU" dirty="0"/>
              <a:t> </a:t>
            </a:r>
            <a:r>
              <a:rPr lang="ru-RU" dirty="0" err="1"/>
              <a:t>болды</a:t>
            </a:r>
            <a:r>
              <a:rPr lang="ru-RU" dirty="0"/>
              <a:t>.</a:t>
            </a:r>
          </a:p>
        </p:txBody>
      </p:sp>
      <p:pic>
        <p:nvPicPr>
          <p:cNvPr id="2050" name="Picture 2" descr="Левенгук, Антони ван — Википедия">
            <a:extLst>
              <a:ext uri="{FF2B5EF4-FFF2-40B4-BE49-F238E27FC236}">
                <a16:creationId xmlns:a16="http://schemas.microsoft.com/office/drawing/2014/main" id="{7C8D1D38-74E7-D1C1-8476-776C25922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090" y="521220"/>
            <a:ext cx="2061137" cy="2308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7AB26B1-1746-E9A3-592E-E80E86BAB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1090" y="3284984"/>
            <a:ext cx="2058681" cy="28295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A1FE70-9B39-AECE-B3DA-810BD1FB8254}"/>
              </a:ext>
            </a:extLst>
          </p:cNvPr>
          <p:cNvSpPr txBox="1"/>
          <p:nvPr/>
        </p:nvSpPr>
        <p:spPr>
          <a:xfrm>
            <a:off x="288032" y="2991595"/>
            <a:ext cx="5796136" cy="20313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dirty="0"/>
              <a:t>Антони ван Левенгук — 17-ші </a:t>
            </a:r>
            <a:r>
              <a:rPr lang="ru-RU" dirty="0" err="1"/>
              <a:t>ғасырда</a:t>
            </a:r>
            <a:r>
              <a:rPr lang="ru-RU" dirty="0"/>
              <a:t> </a:t>
            </a:r>
            <a:r>
              <a:rPr lang="ru-RU" dirty="0" err="1"/>
              <a:t>өмір</a:t>
            </a:r>
            <a:r>
              <a:rPr lang="ru-RU" dirty="0"/>
              <a:t> </a:t>
            </a:r>
            <a:r>
              <a:rPr lang="ru-RU" dirty="0" err="1"/>
              <a:t>сүрген</a:t>
            </a:r>
            <a:r>
              <a:rPr lang="ru-RU" dirty="0"/>
              <a:t> </a:t>
            </a:r>
            <a:r>
              <a:rPr lang="ru-RU" dirty="0" err="1"/>
              <a:t>нидерланд</a:t>
            </a:r>
            <a:r>
              <a:rPr lang="ru-RU" dirty="0"/>
              <a:t> </a:t>
            </a:r>
            <a:r>
              <a:rPr lang="ru-RU" dirty="0" err="1"/>
              <a:t>ғалымы</a:t>
            </a:r>
            <a:r>
              <a:rPr lang="ru-RU" dirty="0"/>
              <a:t>, </a:t>
            </a:r>
            <a:r>
              <a:rPr lang="ru-RU" dirty="0" err="1"/>
              <a:t>микроскопияның</a:t>
            </a:r>
            <a:r>
              <a:rPr lang="ru-RU" dirty="0"/>
              <a:t> </a:t>
            </a:r>
            <a:r>
              <a:rPr lang="ru-RU" dirty="0" err="1"/>
              <a:t>негізін</a:t>
            </a:r>
            <a:r>
              <a:rPr lang="ru-RU" dirty="0"/>
              <a:t> </a:t>
            </a:r>
            <a:r>
              <a:rPr lang="ru-RU" dirty="0" err="1"/>
              <a:t>қалаушы</a:t>
            </a:r>
            <a:r>
              <a:rPr lang="ru-RU" dirty="0"/>
              <a:t>, </a:t>
            </a:r>
            <a:r>
              <a:rPr lang="ru-RU" dirty="0" err="1"/>
              <a:t>ол</a:t>
            </a:r>
            <a:r>
              <a:rPr lang="ru-RU" dirty="0"/>
              <a:t> </a:t>
            </a:r>
            <a:r>
              <a:rPr lang="ru-RU" dirty="0" err="1"/>
              <a:t>өзі</a:t>
            </a:r>
            <a:r>
              <a:rPr lang="ru-RU" dirty="0"/>
              <a:t> </a:t>
            </a:r>
            <a:r>
              <a:rPr lang="ru-RU" dirty="0" err="1"/>
              <a:t>жасаған</a:t>
            </a:r>
            <a:r>
              <a:rPr lang="ru-RU" dirty="0"/>
              <a:t> </a:t>
            </a:r>
            <a:r>
              <a:rPr lang="ru-RU" dirty="0" err="1"/>
              <a:t>микроскоптар</a:t>
            </a:r>
            <a:r>
              <a:rPr lang="ru-RU" dirty="0"/>
              <a:t> </a:t>
            </a:r>
            <a:r>
              <a:rPr lang="ru-RU" dirty="0" err="1"/>
              <a:t>арқылы</a:t>
            </a:r>
            <a:r>
              <a:rPr lang="ru-RU" dirty="0"/>
              <a:t> </a:t>
            </a:r>
            <a:r>
              <a:rPr lang="ru-RU" dirty="0" err="1"/>
              <a:t>алғаш</a:t>
            </a:r>
            <a:r>
              <a:rPr lang="ru-RU" dirty="0"/>
              <a:t> </a:t>
            </a:r>
            <a:r>
              <a:rPr lang="ru-RU" dirty="0" err="1"/>
              <a:t>рет</a:t>
            </a:r>
            <a:r>
              <a:rPr lang="ru-RU" dirty="0"/>
              <a:t> </a:t>
            </a:r>
            <a:r>
              <a:rPr lang="ru-RU" dirty="0" err="1"/>
              <a:t>бактериялар</a:t>
            </a:r>
            <a:r>
              <a:rPr lang="ru-RU" dirty="0"/>
              <a:t>, </a:t>
            </a:r>
            <a:r>
              <a:rPr lang="ru-RU" dirty="0" err="1"/>
              <a:t>қарапайым</a:t>
            </a:r>
            <a:r>
              <a:rPr lang="ru-RU" dirty="0"/>
              <a:t> </a:t>
            </a:r>
            <a:r>
              <a:rPr lang="ru-RU" dirty="0" err="1"/>
              <a:t>жәндіктер</a:t>
            </a:r>
            <a:r>
              <a:rPr lang="ru-RU" dirty="0"/>
              <a:t> (протозоа) мен </a:t>
            </a:r>
            <a:r>
              <a:rPr lang="ru-RU" dirty="0" err="1"/>
              <a:t>қан</a:t>
            </a:r>
            <a:r>
              <a:rPr lang="ru-RU" dirty="0"/>
              <a:t> </a:t>
            </a:r>
            <a:r>
              <a:rPr lang="ru-RU" dirty="0" err="1"/>
              <a:t>жасушаларын</a:t>
            </a:r>
            <a:r>
              <a:rPr lang="ru-RU" dirty="0"/>
              <a:t> </a:t>
            </a:r>
            <a:r>
              <a:rPr lang="ru-RU" dirty="0" err="1"/>
              <a:t>көрген</a:t>
            </a:r>
            <a:r>
              <a:rPr lang="ru-RU" b="0" i="0" dirty="0">
                <a:solidFill>
                  <a:srgbClr val="0A0A0A"/>
                </a:solidFill>
                <a:effectLst/>
                <a:latin typeface="Google Sans"/>
              </a:rPr>
              <a:t>. </a:t>
            </a:r>
            <a:r>
              <a:rPr lang="ru-RU" b="0" i="0" dirty="0" err="1">
                <a:solidFill>
                  <a:srgbClr val="0A0A0A"/>
                </a:solidFill>
                <a:effectLst/>
                <a:latin typeface="Google Sans"/>
              </a:rPr>
              <a:t>Оның</a:t>
            </a:r>
            <a:r>
              <a:rPr lang="ru-RU" b="0" i="0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lang="ru-RU" b="0" i="0" dirty="0" err="1">
                <a:solidFill>
                  <a:srgbClr val="0A0A0A"/>
                </a:solidFill>
                <a:effectLst/>
                <a:latin typeface="Google Sans"/>
              </a:rPr>
              <a:t>зерттеулері</a:t>
            </a:r>
            <a:r>
              <a:rPr lang="ru-RU" b="0" i="0" dirty="0">
                <a:solidFill>
                  <a:srgbClr val="0A0A0A"/>
                </a:solidFill>
                <a:effectLst/>
                <a:latin typeface="Google Sans"/>
              </a:rPr>
              <a:t> микробиология </a:t>
            </a:r>
            <a:r>
              <a:rPr lang="ru-RU" b="0" i="0" dirty="0" err="1">
                <a:solidFill>
                  <a:srgbClr val="0A0A0A"/>
                </a:solidFill>
                <a:effectLst/>
                <a:latin typeface="Google Sans"/>
              </a:rPr>
              <a:t>ғылымының</a:t>
            </a:r>
            <a:r>
              <a:rPr lang="ru-RU" b="0" i="0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lang="ru-RU" b="0" i="0" dirty="0" err="1">
                <a:solidFill>
                  <a:srgbClr val="0A0A0A"/>
                </a:solidFill>
                <a:effectLst/>
                <a:latin typeface="Google Sans"/>
              </a:rPr>
              <a:t>дамуына</a:t>
            </a:r>
            <a:r>
              <a:rPr lang="ru-RU" b="0" i="0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lang="ru-RU" b="0" i="0" dirty="0" err="1">
                <a:solidFill>
                  <a:srgbClr val="0A0A0A"/>
                </a:solidFill>
                <a:effectLst/>
                <a:latin typeface="Google Sans"/>
              </a:rPr>
              <a:t>негіз</a:t>
            </a:r>
            <a:r>
              <a:rPr lang="ru-RU" b="0" i="0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lang="ru-RU" b="0" i="0" dirty="0" err="1">
                <a:solidFill>
                  <a:srgbClr val="0A0A0A"/>
                </a:solidFill>
                <a:effectLst/>
                <a:latin typeface="Google Sans"/>
              </a:rPr>
              <a:t>болып</a:t>
            </a:r>
            <a:r>
              <a:rPr lang="ru-RU" b="0" i="0" dirty="0">
                <a:solidFill>
                  <a:srgbClr val="0A0A0A"/>
                </a:solidFill>
                <a:effectLst/>
                <a:latin typeface="Google Sans"/>
              </a:rPr>
              <a:t>, </a:t>
            </a:r>
            <a:r>
              <a:rPr lang="ru-RU" b="0" i="0" dirty="0" err="1">
                <a:solidFill>
                  <a:srgbClr val="0A0A0A"/>
                </a:solidFill>
                <a:effectLst/>
                <a:latin typeface="Google Sans"/>
              </a:rPr>
              <a:t>адамзаттың</a:t>
            </a:r>
            <a:r>
              <a:rPr lang="ru-RU" b="0" i="0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lang="ru-RU" b="0" i="0" dirty="0" err="1">
                <a:solidFill>
                  <a:srgbClr val="0A0A0A"/>
                </a:solidFill>
                <a:effectLst/>
                <a:latin typeface="Google Sans"/>
              </a:rPr>
              <a:t>көзге</a:t>
            </a:r>
            <a:r>
              <a:rPr lang="ru-RU" b="0" i="0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lang="ru-RU" b="0" i="0" dirty="0" err="1">
                <a:solidFill>
                  <a:srgbClr val="0A0A0A"/>
                </a:solidFill>
                <a:effectLst/>
                <a:latin typeface="Google Sans"/>
              </a:rPr>
              <a:t>көрінбейтін</a:t>
            </a:r>
            <a:r>
              <a:rPr lang="ru-RU" b="0" i="0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lang="ru-RU" b="0" i="0" dirty="0" err="1">
                <a:solidFill>
                  <a:srgbClr val="0A0A0A"/>
                </a:solidFill>
                <a:effectLst/>
                <a:latin typeface="Google Sans"/>
              </a:rPr>
              <a:t>әлемді</a:t>
            </a:r>
            <a:r>
              <a:rPr lang="ru-RU" b="0" i="0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lang="ru-RU" b="0" i="0" dirty="0" err="1">
                <a:solidFill>
                  <a:srgbClr val="0A0A0A"/>
                </a:solidFill>
                <a:effectLst/>
                <a:latin typeface="Google Sans"/>
              </a:rPr>
              <a:t>ашуына</a:t>
            </a:r>
            <a:r>
              <a:rPr lang="ru-RU" b="0" i="0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lang="ru-RU" b="0" i="0" dirty="0" err="1">
                <a:solidFill>
                  <a:srgbClr val="0A0A0A"/>
                </a:solidFill>
                <a:effectLst/>
                <a:latin typeface="Google Sans"/>
              </a:rPr>
              <a:t>жол</a:t>
            </a:r>
            <a:r>
              <a:rPr lang="ru-RU" b="0" i="0" dirty="0">
                <a:solidFill>
                  <a:srgbClr val="0A0A0A"/>
                </a:solidFill>
                <a:effectLst/>
                <a:latin typeface="Google Sans"/>
              </a:rPr>
              <a:t> </a:t>
            </a:r>
            <a:r>
              <a:rPr lang="ru-RU" b="0" i="0" dirty="0" err="1">
                <a:solidFill>
                  <a:srgbClr val="0A0A0A"/>
                </a:solidFill>
                <a:effectLst/>
                <a:latin typeface="Google Sans"/>
              </a:rPr>
              <a:t>ашты</a:t>
            </a:r>
            <a:r>
              <a:rPr lang="ru-RU" b="0" i="0" dirty="0">
                <a:solidFill>
                  <a:srgbClr val="0A0A0A"/>
                </a:solidFill>
                <a:effectLst/>
                <a:latin typeface="Google Sans"/>
              </a:rPr>
              <a:t>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823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615FBA-CF49-0B51-29D5-A5040B7B9591}"/>
              </a:ext>
            </a:extLst>
          </p:cNvPr>
          <p:cNvSpPr txBox="1"/>
          <p:nvPr/>
        </p:nvSpPr>
        <p:spPr>
          <a:xfrm>
            <a:off x="539552" y="332656"/>
            <a:ext cx="590465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00B0F0"/>
                </a:solidFill>
              </a:rPr>
              <a:t>2. XIX </a:t>
            </a:r>
            <a:r>
              <a:rPr lang="ru-RU" b="1" dirty="0" err="1">
                <a:solidFill>
                  <a:srgbClr val="00B0F0"/>
                </a:solidFill>
              </a:rPr>
              <a:t>ғасыр</a:t>
            </a:r>
            <a:r>
              <a:rPr lang="ru-RU" b="1" dirty="0">
                <a:solidFill>
                  <a:srgbClr val="00B0F0"/>
                </a:solidFill>
              </a:rPr>
              <a:t>: </a:t>
            </a:r>
            <a:r>
              <a:rPr lang="ru-RU" b="1" dirty="0" err="1">
                <a:solidFill>
                  <a:srgbClr val="00B0F0"/>
                </a:solidFill>
              </a:rPr>
              <a:t>микробиологияның</a:t>
            </a:r>
            <a:r>
              <a:rPr lang="ru-RU" b="1" dirty="0">
                <a:solidFill>
                  <a:srgbClr val="00B0F0"/>
                </a:solidFill>
              </a:rPr>
              <a:t> </a:t>
            </a:r>
            <a:r>
              <a:rPr lang="ru-RU" b="1" dirty="0" err="1">
                <a:solidFill>
                  <a:srgbClr val="00B0F0"/>
                </a:solidFill>
              </a:rPr>
              <a:t>негізі</a:t>
            </a:r>
            <a:endParaRPr lang="ru-RU" b="1" dirty="0">
              <a:solidFill>
                <a:srgbClr val="00B0F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Луи Пастер (1822–1895)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b="1" dirty="0"/>
              <a:t>Роберт Кох (1843–1910)</a:t>
            </a:r>
            <a:r>
              <a:rPr lang="ru-RU" dirty="0"/>
              <a:t> – </a:t>
            </a:r>
            <a:r>
              <a:rPr lang="ru-RU" dirty="0" err="1"/>
              <a:t>микроорганизмдердің</a:t>
            </a:r>
            <a:r>
              <a:rPr lang="ru-RU" dirty="0"/>
              <a:t> ауру </a:t>
            </a:r>
            <a:r>
              <a:rPr lang="ru-RU" dirty="0" err="1"/>
              <a:t>тудырушы</a:t>
            </a:r>
            <a:r>
              <a:rPr lang="ru-RU" dirty="0"/>
              <a:t> </a:t>
            </a:r>
            <a:r>
              <a:rPr lang="ru-RU" dirty="0" err="1"/>
              <a:t>екендігін</a:t>
            </a:r>
            <a:r>
              <a:rPr lang="ru-RU" dirty="0"/>
              <a:t> </a:t>
            </a:r>
            <a:r>
              <a:rPr lang="ru-RU" dirty="0" err="1"/>
              <a:t>ашты</a:t>
            </a:r>
            <a:r>
              <a:rPr lang="ru-RU" dirty="0"/>
              <a:t>, </a:t>
            </a:r>
            <a:r>
              <a:rPr lang="ru-RU" dirty="0" err="1"/>
              <a:t>бұл</a:t>
            </a:r>
            <a:r>
              <a:rPr lang="ru-RU" dirty="0"/>
              <a:t> </a:t>
            </a:r>
            <a:r>
              <a:rPr lang="ru-RU" dirty="0" err="1"/>
              <a:t>топырақтағы</a:t>
            </a:r>
            <a:r>
              <a:rPr lang="ru-RU" dirty="0"/>
              <a:t> </a:t>
            </a:r>
            <a:r>
              <a:rPr lang="ru-RU" dirty="0" err="1"/>
              <a:t>микробтарды</a:t>
            </a:r>
            <a:r>
              <a:rPr lang="ru-RU" dirty="0"/>
              <a:t> да </a:t>
            </a:r>
            <a:r>
              <a:rPr lang="ru-RU" dirty="0" err="1"/>
              <a:t>зерттеу</a:t>
            </a:r>
            <a:r>
              <a:rPr lang="ru-RU" dirty="0"/>
              <a:t> </a:t>
            </a:r>
            <a:r>
              <a:rPr lang="ru-RU" dirty="0" err="1"/>
              <a:t>үшін</a:t>
            </a:r>
            <a:r>
              <a:rPr lang="ru-RU" dirty="0"/>
              <a:t> </a:t>
            </a:r>
            <a:r>
              <a:rPr lang="ru-RU" dirty="0" err="1"/>
              <a:t>әдістердің</a:t>
            </a:r>
            <a:r>
              <a:rPr lang="ru-RU" dirty="0"/>
              <a:t> </a:t>
            </a:r>
            <a:r>
              <a:rPr lang="ru-RU" dirty="0" err="1"/>
              <a:t>дамуына</a:t>
            </a:r>
            <a:r>
              <a:rPr lang="ru-RU" dirty="0"/>
              <a:t> </a:t>
            </a:r>
            <a:r>
              <a:rPr lang="ru-RU" dirty="0" err="1"/>
              <a:t>жол</a:t>
            </a:r>
            <a:r>
              <a:rPr lang="ru-RU" dirty="0"/>
              <a:t> </a:t>
            </a:r>
            <a:r>
              <a:rPr lang="ru-RU" dirty="0" err="1"/>
              <a:t>ашты</a:t>
            </a:r>
            <a:r>
              <a:rPr lang="ru-RU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Сергей Виноградский (1856–1953)</a:t>
            </a:r>
            <a:r>
              <a:rPr lang="ru-RU" dirty="0"/>
              <a:t> – </a:t>
            </a:r>
            <a:r>
              <a:rPr lang="ru-RU" dirty="0" err="1"/>
              <a:t>топырақ</a:t>
            </a:r>
            <a:r>
              <a:rPr lang="ru-RU" dirty="0"/>
              <a:t> </a:t>
            </a:r>
            <a:r>
              <a:rPr lang="ru-RU" dirty="0" err="1"/>
              <a:t>микробиологиясының</a:t>
            </a:r>
            <a:r>
              <a:rPr lang="ru-RU" dirty="0"/>
              <a:t> </a:t>
            </a:r>
            <a:r>
              <a:rPr lang="ru-RU" dirty="0" err="1"/>
              <a:t>негізін</a:t>
            </a:r>
            <a:r>
              <a:rPr lang="ru-RU" dirty="0"/>
              <a:t> </a:t>
            </a:r>
            <a:r>
              <a:rPr lang="ru-RU" dirty="0" err="1"/>
              <a:t>қалаушы</a:t>
            </a:r>
            <a:r>
              <a:rPr lang="ru-RU" dirty="0"/>
              <a:t> </a:t>
            </a:r>
            <a:r>
              <a:rPr lang="ru-RU" dirty="0" err="1"/>
              <a:t>саналады</a:t>
            </a:r>
            <a:r>
              <a:rPr lang="ru-RU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 err="1"/>
              <a:t>Хемосинтезді</a:t>
            </a:r>
            <a:r>
              <a:rPr lang="ru-RU" dirty="0"/>
              <a:t> </a:t>
            </a:r>
            <a:r>
              <a:rPr lang="ru-RU" dirty="0" err="1"/>
              <a:t>ашқан</a:t>
            </a:r>
            <a:r>
              <a:rPr lang="ru-RU" dirty="0"/>
              <a:t> </a:t>
            </a:r>
            <a:r>
              <a:rPr lang="ru-RU" dirty="0" err="1"/>
              <a:t>ғалым</a:t>
            </a:r>
            <a:r>
              <a:rPr lang="ru-RU" dirty="0"/>
              <a:t>, </a:t>
            </a:r>
            <a:r>
              <a:rPr lang="ru-RU" dirty="0" err="1"/>
              <a:t>яғни</a:t>
            </a:r>
            <a:r>
              <a:rPr lang="ru-RU" dirty="0"/>
              <a:t> </a:t>
            </a:r>
            <a:r>
              <a:rPr lang="ru-RU" dirty="0" err="1"/>
              <a:t>бактериялардың</a:t>
            </a:r>
            <a:r>
              <a:rPr lang="ru-RU" dirty="0"/>
              <a:t> </a:t>
            </a:r>
            <a:r>
              <a:rPr lang="ru-RU" dirty="0" err="1"/>
              <a:t>жарықсыз</a:t>
            </a:r>
            <a:r>
              <a:rPr lang="ru-RU" dirty="0"/>
              <a:t> </a:t>
            </a:r>
            <a:r>
              <a:rPr lang="ru-RU" dirty="0" err="1"/>
              <a:t>энергияны</a:t>
            </a:r>
            <a:r>
              <a:rPr lang="ru-RU" dirty="0"/>
              <a:t> </a:t>
            </a:r>
            <a:r>
              <a:rPr lang="ru-RU" dirty="0" err="1"/>
              <a:t>пайдаланып</a:t>
            </a:r>
            <a:r>
              <a:rPr lang="ru-RU" dirty="0"/>
              <a:t>, </a:t>
            </a:r>
            <a:r>
              <a:rPr lang="ru-RU" dirty="0" err="1"/>
              <a:t>органикалық</a:t>
            </a:r>
            <a:r>
              <a:rPr lang="ru-RU" dirty="0"/>
              <a:t> </a:t>
            </a:r>
            <a:r>
              <a:rPr lang="ru-RU" dirty="0" err="1"/>
              <a:t>заттар</a:t>
            </a:r>
            <a:r>
              <a:rPr lang="ru-RU" dirty="0"/>
              <a:t> </a:t>
            </a:r>
            <a:r>
              <a:rPr lang="ru-RU" dirty="0" err="1"/>
              <a:t>түзу</a:t>
            </a:r>
            <a:r>
              <a:rPr lang="ru-RU" dirty="0"/>
              <a:t> </a:t>
            </a:r>
            <a:r>
              <a:rPr lang="ru-RU" dirty="0" err="1"/>
              <a:t>қабілетін</a:t>
            </a:r>
            <a:r>
              <a:rPr lang="ru-RU" dirty="0"/>
              <a:t> </a:t>
            </a:r>
            <a:r>
              <a:rPr lang="ru-RU" dirty="0" err="1"/>
              <a:t>ашқан</a:t>
            </a:r>
            <a:r>
              <a:rPr lang="ru-RU" dirty="0"/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Азот </a:t>
            </a:r>
            <a:r>
              <a:rPr lang="ru-RU" dirty="0" err="1"/>
              <a:t>фиксациясы</a:t>
            </a:r>
            <a:r>
              <a:rPr lang="ru-RU" dirty="0"/>
              <a:t>, сульфат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темір</a:t>
            </a:r>
            <a:r>
              <a:rPr lang="ru-RU" dirty="0"/>
              <a:t> </a:t>
            </a:r>
            <a:r>
              <a:rPr lang="ru-RU" dirty="0" err="1"/>
              <a:t>циклдары</a:t>
            </a:r>
            <a:r>
              <a:rPr lang="ru-RU" dirty="0"/>
              <a:t> </a:t>
            </a:r>
            <a:r>
              <a:rPr lang="ru-RU" dirty="0" err="1"/>
              <a:t>сияқты</a:t>
            </a:r>
            <a:r>
              <a:rPr lang="ru-RU" dirty="0"/>
              <a:t> </a:t>
            </a:r>
            <a:r>
              <a:rPr lang="ru-RU" dirty="0" err="1"/>
              <a:t>биохимиялық</a:t>
            </a:r>
            <a:r>
              <a:rPr lang="ru-RU" dirty="0"/>
              <a:t> </a:t>
            </a:r>
            <a:r>
              <a:rPr lang="ru-RU" dirty="0" err="1"/>
              <a:t>процестерді</a:t>
            </a:r>
            <a:r>
              <a:rPr lang="ru-RU" dirty="0"/>
              <a:t> </a:t>
            </a:r>
            <a:r>
              <a:rPr lang="ru-RU" dirty="0" err="1"/>
              <a:t>зерттеді</a:t>
            </a:r>
            <a:r>
              <a:rPr lang="ru-RU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b="1" dirty="0"/>
              <a:t>Виноградский </a:t>
            </a:r>
            <a:r>
              <a:rPr lang="ru-RU" dirty="0"/>
              <a:t>– </a:t>
            </a:r>
            <a:r>
              <a:rPr lang="ru-RU" dirty="0" err="1"/>
              <a:t>аэробты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анаэробты</a:t>
            </a:r>
            <a:r>
              <a:rPr lang="ru-RU" dirty="0"/>
              <a:t> </a:t>
            </a:r>
            <a:r>
              <a:rPr lang="ru-RU" dirty="0" err="1"/>
              <a:t>микроорганизмдерді</a:t>
            </a:r>
            <a:r>
              <a:rPr lang="ru-RU" dirty="0"/>
              <a:t> </a:t>
            </a:r>
            <a:r>
              <a:rPr lang="ru-RU" dirty="0" err="1"/>
              <a:t>зерттеудің</a:t>
            </a:r>
            <a:r>
              <a:rPr lang="ru-RU" dirty="0"/>
              <a:t> </a:t>
            </a:r>
            <a:r>
              <a:rPr lang="ru-RU" dirty="0" err="1"/>
              <a:t>классикалық</a:t>
            </a:r>
            <a:r>
              <a:rPr lang="ru-RU" dirty="0"/>
              <a:t> </a:t>
            </a:r>
            <a:r>
              <a:rPr lang="ru-RU" dirty="0" err="1"/>
              <a:t>әдісін</a:t>
            </a:r>
            <a:r>
              <a:rPr lang="ru-RU" dirty="0"/>
              <a:t> </a:t>
            </a:r>
            <a:r>
              <a:rPr lang="ru-RU" dirty="0" err="1"/>
              <a:t>ашты</a:t>
            </a:r>
            <a:r>
              <a:rPr lang="ru-RU" dirty="0"/>
              <a:t>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161237-1B6E-A65C-58CF-E219A1DAC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188640"/>
            <a:ext cx="1280865" cy="18052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04B0DAD-4740-541B-C3FB-1FA8DDE041C0}"/>
              </a:ext>
            </a:extLst>
          </p:cNvPr>
          <p:cNvSpPr txBox="1"/>
          <p:nvPr/>
        </p:nvSpPr>
        <p:spPr>
          <a:xfrm>
            <a:off x="7236296" y="2060848"/>
            <a:ext cx="16379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Луи Пастер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162674-5598-5BAB-28FF-EFA15CA01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973" y="2502249"/>
            <a:ext cx="1412188" cy="18358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646F44-5E61-2197-3B27-4DF7762065A3}"/>
              </a:ext>
            </a:extLst>
          </p:cNvPr>
          <p:cNvSpPr txBox="1"/>
          <p:nvPr/>
        </p:nvSpPr>
        <p:spPr>
          <a:xfrm>
            <a:off x="7308304" y="4404197"/>
            <a:ext cx="14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Роберт Кох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CA4BA7-FFED-18FE-A25A-E518B800FA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4973" y="4839632"/>
            <a:ext cx="1412188" cy="16832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CC48DEF-380B-6994-9B95-139F9B400FD7}"/>
              </a:ext>
            </a:extLst>
          </p:cNvPr>
          <p:cNvSpPr txBox="1"/>
          <p:nvPr/>
        </p:nvSpPr>
        <p:spPr>
          <a:xfrm>
            <a:off x="6760344" y="6181437"/>
            <a:ext cx="23580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Сергей Виноградский </a:t>
            </a:r>
          </a:p>
        </p:txBody>
      </p:sp>
    </p:spTree>
    <p:extLst>
      <p:ext uri="{BB962C8B-B14F-4D97-AF65-F5344CB8AC3E}">
        <p14:creationId xmlns:p14="http://schemas.microsoft.com/office/powerpoint/2010/main" val="3915727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A348E1-84A2-635E-93E3-EBF62B727A01}"/>
              </a:ext>
            </a:extLst>
          </p:cNvPr>
          <p:cNvSpPr txBox="1"/>
          <p:nvPr/>
        </p:nvSpPr>
        <p:spPr>
          <a:xfrm>
            <a:off x="179512" y="764704"/>
            <a:ext cx="612068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1900–1950 </a:t>
            </a:r>
            <a:r>
              <a:rPr lang="ru-RU" dirty="0" err="1"/>
              <a:t>жылдары</a:t>
            </a:r>
            <a:r>
              <a:rPr lang="ru-RU" dirty="0"/>
              <a:t>: </a:t>
            </a:r>
            <a:r>
              <a:rPr lang="ru-RU" b="1" dirty="0" err="1"/>
              <a:t>классикалық</a:t>
            </a:r>
            <a:r>
              <a:rPr lang="ru-RU" b="1" dirty="0"/>
              <a:t> </a:t>
            </a:r>
            <a:r>
              <a:rPr lang="ru-RU" b="1" dirty="0" err="1"/>
              <a:t>дақылдау</a:t>
            </a:r>
            <a:r>
              <a:rPr lang="ru-RU" b="1" dirty="0"/>
              <a:t> </a:t>
            </a:r>
            <a:r>
              <a:rPr lang="ru-RU" b="1" dirty="0" err="1"/>
              <a:t>әдістер</a:t>
            </a:r>
            <a:r>
              <a:rPr lang="ru-RU" dirty="0"/>
              <a:t> </a:t>
            </a:r>
            <a:r>
              <a:rPr lang="ru-RU" dirty="0" err="1"/>
              <a:t>дамыды</a:t>
            </a:r>
            <a:r>
              <a:rPr lang="ru-RU" dirty="0"/>
              <a:t> (</a:t>
            </a:r>
            <a:r>
              <a:rPr lang="ru-RU" dirty="0" err="1"/>
              <a:t>дақылдар</a:t>
            </a:r>
            <a:r>
              <a:rPr lang="ru-RU" dirty="0"/>
              <a:t> </a:t>
            </a:r>
            <a:r>
              <a:rPr lang="ru-RU" dirty="0" err="1"/>
              <a:t>арқылы</a:t>
            </a:r>
            <a:r>
              <a:rPr lang="ru-RU" dirty="0"/>
              <a:t> </a:t>
            </a:r>
            <a:r>
              <a:rPr lang="ru-RU" dirty="0" err="1"/>
              <a:t>бактерияларды</a:t>
            </a:r>
            <a:r>
              <a:rPr lang="ru-RU" dirty="0"/>
              <a:t> </a:t>
            </a:r>
            <a:r>
              <a:rPr lang="ru-RU" dirty="0" err="1"/>
              <a:t>оқшаулау</a:t>
            </a:r>
            <a:r>
              <a:rPr lang="ru-RU" dirty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1950–1970 </a:t>
            </a:r>
            <a:r>
              <a:rPr lang="ru-RU" dirty="0" err="1"/>
              <a:t>жылдары</a:t>
            </a:r>
            <a:r>
              <a:rPr lang="ru-RU" dirty="0"/>
              <a:t>: </a:t>
            </a:r>
            <a:r>
              <a:rPr lang="ru-RU" b="1" dirty="0" err="1"/>
              <a:t>ферменттік</a:t>
            </a:r>
            <a:r>
              <a:rPr lang="ru-RU" b="1" dirty="0"/>
              <a:t> </a:t>
            </a:r>
            <a:r>
              <a:rPr lang="ru-RU" b="1" dirty="0" err="1"/>
              <a:t>және</a:t>
            </a:r>
            <a:r>
              <a:rPr lang="ru-RU" b="1" dirty="0"/>
              <a:t> </a:t>
            </a:r>
            <a:r>
              <a:rPr lang="ru-RU" b="1" dirty="0" err="1"/>
              <a:t>биохимиялық</a:t>
            </a:r>
            <a:r>
              <a:rPr lang="ru-RU" b="1" dirty="0"/>
              <a:t> </a:t>
            </a:r>
            <a:r>
              <a:rPr lang="ru-RU" b="1" dirty="0" err="1"/>
              <a:t>зерттеулер</a:t>
            </a:r>
            <a:r>
              <a:rPr lang="ru-RU" dirty="0"/>
              <a:t> </a:t>
            </a:r>
            <a:r>
              <a:rPr lang="ru-RU" dirty="0" err="1"/>
              <a:t>белсенді</a:t>
            </a:r>
            <a:r>
              <a:rPr lang="ru-RU" dirty="0"/>
              <a:t> </a:t>
            </a:r>
            <a:r>
              <a:rPr lang="ru-RU" dirty="0" err="1"/>
              <a:t>жүргізілді</a:t>
            </a:r>
            <a:r>
              <a:rPr lang="ru-RU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1970–1990 </a:t>
            </a:r>
            <a:r>
              <a:rPr lang="ru-RU" dirty="0" err="1"/>
              <a:t>жылдары</a:t>
            </a:r>
            <a:r>
              <a:rPr lang="ru-RU" dirty="0"/>
              <a:t>: </a:t>
            </a:r>
            <a:r>
              <a:rPr lang="ru-RU" b="1" dirty="0" err="1"/>
              <a:t>молекулалық</a:t>
            </a:r>
            <a:r>
              <a:rPr lang="ru-RU" b="1" dirty="0"/>
              <a:t> биология мен генетика </a:t>
            </a:r>
            <a:r>
              <a:rPr lang="ru-RU" b="1" dirty="0" err="1"/>
              <a:t>әдістері</a:t>
            </a:r>
            <a:r>
              <a:rPr lang="ru-RU" dirty="0"/>
              <a:t> </a:t>
            </a:r>
            <a:r>
              <a:rPr lang="ru-RU" dirty="0" err="1"/>
              <a:t>енгізілді</a:t>
            </a:r>
            <a:r>
              <a:rPr lang="ru-RU" dirty="0"/>
              <a:t>, </a:t>
            </a:r>
            <a:r>
              <a:rPr lang="ru-RU" dirty="0" err="1"/>
              <a:t>микроорганизмдердің</a:t>
            </a:r>
            <a:r>
              <a:rPr lang="ru-RU" dirty="0"/>
              <a:t> </a:t>
            </a:r>
            <a:r>
              <a:rPr lang="ru-RU" dirty="0" err="1"/>
              <a:t>экологиялық</a:t>
            </a:r>
            <a:r>
              <a:rPr lang="ru-RU" dirty="0"/>
              <a:t> </a:t>
            </a:r>
            <a:r>
              <a:rPr lang="ru-RU" dirty="0" err="1"/>
              <a:t>рөлі</a:t>
            </a:r>
            <a:r>
              <a:rPr lang="ru-RU" dirty="0"/>
              <a:t> </a:t>
            </a:r>
            <a:r>
              <a:rPr lang="ru-RU" dirty="0" err="1"/>
              <a:t>терең</a:t>
            </a:r>
            <a:r>
              <a:rPr lang="ru-RU" dirty="0"/>
              <a:t> </a:t>
            </a:r>
            <a:r>
              <a:rPr lang="ru-RU" dirty="0" err="1"/>
              <a:t>зерттелді</a:t>
            </a:r>
            <a:r>
              <a:rPr lang="ru-RU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0DEF5F-0320-4470-6C09-AF18E777849F}"/>
              </a:ext>
            </a:extLst>
          </p:cNvPr>
          <p:cNvSpPr txBox="1"/>
          <p:nvPr/>
        </p:nvSpPr>
        <p:spPr>
          <a:xfrm>
            <a:off x="323528" y="260648"/>
            <a:ext cx="75608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FF0000"/>
                </a:solidFill>
              </a:rPr>
              <a:t>XX </a:t>
            </a:r>
            <a:r>
              <a:rPr lang="ru-RU" b="1" dirty="0" err="1">
                <a:solidFill>
                  <a:srgbClr val="FF0000"/>
                </a:solidFill>
              </a:rPr>
              <a:t>ғасыр</a:t>
            </a:r>
            <a:r>
              <a:rPr lang="ru-RU" b="1" dirty="0">
                <a:solidFill>
                  <a:srgbClr val="FF0000"/>
                </a:solidFill>
              </a:rPr>
              <a:t>: </a:t>
            </a:r>
            <a:r>
              <a:rPr lang="ru-RU" b="1" dirty="0" err="1">
                <a:solidFill>
                  <a:srgbClr val="FF0000"/>
                </a:solidFill>
              </a:rPr>
              <a:t>заманауи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топырақ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микробиологиясы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27DBF0-2F20-CA7A-9973-26EA16466EBB}"/>
              </a:ext>
            </a:extLst>
          </p:cNvPr>
          <p:cNvSpPr txBox="1"/>
          <p:nvPr/>
        </p:nvSpPr>
        <p:spPr>
          <a:xfrm>
            <a:off x="899592" y="3735030"/>
            <a:ext cx="7830616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ДНҚ/РНҚ </a:t>
            </a:r>
            <a:r>
              <a:rPr lang="ru-RU" b="1" dirty="0" err="1"/>
              <a:t>талдауы</a:t>
            </a:r>
            <a:r>
              <a:rPr lang="ru-RU" b="1" dirty="0"/>
              <a:t>, </a:t>
            </a:r>
            <a:r>
              <a:rPr lang="ru-RU" b="1" dirty="0" err="1"/>
              <a:t>метагеномика</a:t>
            </a:r>
            <a:r>
              <a:rPr lang="ru-RU" b="1" dirty="0"/>
              <a:t>, </a:t>
            </a:r>
            <a:r>
              <a:rPr lang="ru-RU" b="1" dirty="0" err="1"/>
              <a:t>метатранскриптомика</a:t>
            </a:r>
            <a:r>
              <a:rPr lang="ru-RU" dirty="0"/>
              <a:t> – </a:t>
            </a:r>
            <a:r>
              <a:rPr lang="ru-RU" dirty="0" err="1"/>
              <a:t>топырақ</a:t>
            </a:r>
            <a:r>
              <a:rPr lang="ru-RU" dirty="0"/>
              <a:t> </a:t>
            </a:r>
            <a:r>
              <a:rPr lang="ru-RU" dirty="0" err="1"/>
              <a:t>микробиомын</a:t>
            </a:r>
            <a:r>
              <a:rPr lang="ru-RU" dirty="0"/>
              <a:t> </a:t>
            </a:r>
            <a:r>
              <a:rPr lang="ru-RU" dirty="0" err="1"/>
              <a:t>жан-жақты</a:t>
            </a:r>
            <a:r>
              <a:rPr lang="ru-RU" dirty="0"/>
              <a:t> </a:t>
            </a:r>
            <a:r>
              <a:rPr lang="ru-RU" dirty="0" err="1"/>
              <a:t>зерттеуге</a:t>
            </a:r>
            <a:r>
              <a:rPr lang="ru-RU" dirty="0"/>
              <a:t> </a:t>
            </a:r>
            <a:r>
              <a:rPr lang="ru-RU" dirty="0" err="1"/>
              <a:t>мүмкіндік</a:t>
            </a:r>
            <a:r>
              <a:rPr lang="ru-RU" dirty="0"/>
              <a:t> </a:t>
            </a:r>
            <a:r>
              <a:rPr lang="ru-RU" dirty="0" err="1"/>
              <a:t>берді</a:t>
            </a:r>
            <a:r>
              <a:rPr lang="ru-RU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/>
              <a:t>Топырақтың</a:t>
            </a:r>
            <a:r>
              <a:rPr lang="ru-RU" dirty="0"/>
              <a:t> </a:t>
            </a:r>
            <a:r>
              <a:rPr lang="ru-RU" dirty="0" err="1"/>
              <a:t>биоәртүрлілігі</a:t>
            </a:r>
            <a:r>
              <a:rPr lang="ru-RU" dirty="0"/>
              <a:t> мен </a:t>
            </a:r>
            <a:r>
              <a:rPr lang="ru-RU" dirty="0" err="1"/>
              <a:t>микробтық</a:t>
            </a:r>
            <a:r>
              <a:rPr lang="ru-RU" dirty="0"/>
              <a:t> </a:t>
            </a:r>
            <a:r>
              <a:rPr lang="ru-RU" dirty="0" err="1"/>
              <a:t>қауымдастықтардың</a:t>
            </a:r>
            <a:r>
              <a:rPr lang="ru-RU" dirty="0"/>
              <a:t> </a:t>
            </a:r>
            <a:r>
              <a:rPr lang="ru-RU" dirty="0" err="1"/>
              <a:t>құрылымы</a:t>
            </a:r>
            <a:r>
              <a:rPr lang="ru-RU" dirty="0"/>
              <a:t> </a:t>
            </a:r>
            <a:r>
              <a:rPr lang="ru-RU" dirty="0" err="1"/>
              <a:t>туралы</a:t>
            </a:r>
            <a:r>
              <a:rPr lang="ru-RU" dirty="0"/>
              <a:t> </a:t>
            </a:r>
            <a:r>
              <a:rPr lang="ru-RU" dirty="0" err="1"/>
              <a:t>терең</a:t>
            </a:r>
            <a:r>
              <a:rPr lang="ru-RU" dirty="0"/>
              <a:t> </a:t>
            </a:r>
            <a:r>
              <a:rPr lang="ru-RU" dirty="0" err="1"/>
              <a:t>түсінік</a:t>
            </a:r>
            <a:r>
              <a:rPr lang="ru-RU" dirty="0"/>
              <a:t> </a:t>
            </a:r>
            <a:r>
              <a:rPr lang="ru-RU" dirty="0" err="1"/>
              <a:t>қалыптасты</a:t>
            </a:r>
            <a:r>
              <a:rPr lang="ru-RU" dirty="0"/>
              <a:t>.</a:t>
            </a:r>
          </a:p>
          <a:p>
            <a:r>
              <a:rPr lang="ru-RU" dirty="0" err="1">
                <a:solidFill>
                  <a:srgbClr val="00B0F0"/>
                </a:solidFill>
              </a:rPr>
              <a:t>Қолданбалы</a:t>
            </a:r>
            <a:r>
              <a:rPr lang="ru-RU" dirty="0">
                <a:solidFill>
                  <a:srgbClr val="00B0F0"/>
                </a:solidFill>
              </a:rPr>
              <a:t> </a:t>
            </a:r>
            <a:r>
              <a:rPr lang="ru-RU" dirty="0" err="1">
                <a:solidFill>
                  <a:srgbClr val="00B0F0"/>
                </a:solidFill>
              </a:rPr>
              <a:t>бағыттар</a:t>
            </a:r>
            <a:r>
              <a:rPr lang="ru-RU" dirty="0">
                <a:solidFill>
                  <a:srgbClr val="00B0F0"/>
                </a:solidFill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/>
              <a:t>Ауыл </a:t>
            </a:r>
            <a:r>
              <a:rPr lang="ru-RU" dirty="0" err="1"/>
              <a:t>шаруашылығында</a:t>
            </a:r>
            <a:r>
              <a:rPr lang="ru-RU" dirty="0"/>
              <a:t> </a:t>
            </a:r>
            <a:r>
              <a:rPr lang="ru-RU" dirty="0" err="1"/>
              <a:t>биопрепараттар</a:t>
            </a:r>
            <a:r>
              <a:rPr lang="ru-RU" dirty="0"/>
              <a:t> </a:t>
            </a:r>
            <a:r>
              <a:rPr lang="ru-RU" dirty="0" err="1"/>
              <a:t>жасау</a:t>
            </a:r>
            <a:r>
              <a:rPr lang="ru-RU" dirty="0"/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 err="1"/>
              <a:t>Топырақ</a:t>
            </a:r>
            <a:r>
              <a:rPr lang="ru-RU" dirty="0"/>
              <a:t> </a:t>
            </a:r>
            <a:r>
              <a:rPr lang="ru-RU" dirty="0" err="1"/>
              <a:t>қалпына</a:t>
            </a:r>
            <a:r>
              <a:rPr lang="ru-RU" dirty="0"/>
              <a:t> </a:t>
            </a:r>
            <a:r>
              <a:rPr lang="ru-RU" dirty="0" err="1"/>
              <a:t>келтіру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биоәртүрлілікті</a:t>
            </a:r>
            <a:r>
              <a:rPr lang="ru-RU" dirty="0"/>
              <a:t> </a:t>
            </a:r>
            <a:r>
              <a:rPr lang="ru-RU" dirty="0" err="1"/>
              <a:t>сақтау</a:t>
            </a:r>
            <a:r>
              <a:rPr lang="ru-RU" dirty="0"/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 err="1"/>
              <a:t>Климаттық</a:t>
            </a:r>
            <a:r>
              <a:rPr lang="ru-RU" dirty="0"/>
              <a:t> </a:t>
            </a:r>
            <a:r>
              <a:rPr lang="ru-RU" dirty="0" err="1"/>
              <a:t>өзгерістерге</a:t>
            </a:r>
            <a:r>
              <a:rPr lang="ru-RU" dirty="0"/>
              <a:t> </a:t>
            </a:r>
            <a:r>
              <a:rPr lang="ru-RU" dirty="0" err="1"/>
              <a:t>байланысты</a:t>
            </a:r>
            <a:r>
              <a:rPr lang="ru-RU" dirty="0"/>
              <a:t> </a:t>
            </a:r>
            <a:r>
              <a:rPr lang="ru-RU" dirty="0" err="1"/>
              <a:t>топырақтағы</a:t>
            </a:r>
            <a:r>
              <a:rPr lang="ru-RU" dirty="0"/>
              <a:t> </a:t>
            </a:r>
            <a:r>
              <a:rPr lang="ru-RU" dirty="0" err="1"/>
              <a:t>көміртек</a:t>
            </a:r>
            <a:r>
              <a:rPr lang="ru-RU" dirty="0"/>
              <a:t> </a:t>
            </a:r>
            <a:r>
              <a:rPr lang="ru-RU" dirty="0" err="1"/>
              <a:t>айналымын</a:t>
            </a:r>
            <a:r>
              <a:rPr lang="ru-RU" dirty="0"/>
              <a:t> </a:t>
            </a:r>
            <a:r>
              <a:rPr lang="ru-RU" dirty="0" err="1"/>
              <a:t>зерттеу</a:t>
            </a:r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4A9EDF-8A75-7B65-8FBA-282A043D38B4}"/>
              </a:ext>
            </a:extLst>
          </p:cNvPr>
          <p:cNvSpPr txBox="1"/>
          <p:nvPr/>
        </p:nvSpPr>
        <p:spPr>
          <a:xfrm>
            <a:off x="2286000" y="3105835"/>
            <a:ext cx="5742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>
                <a:solidFill>
                  <a:srgbClr val="FF0000"/>
                </a:solidFill>
              </a:rPr>
              <a:t>XXI </a:t>
            </a:r>
            <a:r>
              <a:rPr lang="ru-RU" b="1" dirty="0" err="1">
                <a:solidFill>
                  <a:srgbClr val="FF0000"/>
                </a:solidFill>
              </a:rPr>
              <a:t>ғасыр</a:t>
            </a:r>
            <a:r>
              <a:rPr lang="ru-RU" b="1" dirty="0">
                <a:solidFill>
                  <a:srgbClr val="FF0000"/>
                </a:solidFill>
              </a:rPr>
              <a:t>: </a:t>
            </a:r>
            <a:r>
              <a:rPr lang="ru-RU" b="1" dirty="0" err="1">
                <a:solidFill>
                  <a:srgbClr val="FF0000"/>
                </a:solidFill>
              </a:rPr>
              <a:t>молекулалық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және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метагеномдық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ru-RU" b="1" dirty="0" err="1">
                <a:solidFill>
                  <a:srgbClr val="FF0000"/>
                </a:solidFill>
              </a:rPr>
              <a:t>кезең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411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FC3F51B-BAC9-AC55-9C35-ACC74204C53B}"/>
              </a:ext>
            </a:extLst>
          </p:cNvPr>
          <p:cNvSpPr txBox="1"/>
          <p:nvPr/>
        </p:nvSpPr>
        <p:spPr>
          <a:xfrm>
            <a:off x="616610" y="311705"/>
            <a:ext cx="7272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Топырақтың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физикалық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химиялық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және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биологиялық</a:t>
            </a:r>
            <a:r>
              <a:rPr lang="ru-RU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қасиеттері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D16783-6459-8E22-8BDE-4EE596E10D0F}"/>
              </a:ext>
            </a:extLst>
          </p:cNvPr>
          <p:cNvSpPr txBox="1"/>
          <p:nvPr/>
        </p:nvSpPr>
        <p:spPr>
          <a:xfrm>
            <a:off x="179512" y="641355"/>
            <a:ext cx="8856984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b="1" dirty="0">
                <a:solidFill>
                  <a:srgbClr val="00B0F0"/>
                </a:solidFill>
              </a:rPr>
              <a:t>1. </a:t>
            </a:r>
            <a:r>
              <a:rPr lang="ru-RU" b="1" dirty="0" err="1">
                <a:solidFill>
                  <a:srgbClr val="00B0F0"/>
                </a:solidFill>
              </a:rPr>
              <a:t>Физикалық</a:t>
            </a:r>
            <a:r>
              <a:rPr lang="ru-RU" b="1" dirty="0">
                <a:solidFill>
                  <a:srgbClr val="00B0F0"/>
                </a:solidFill>
              </a:rPr>
              <a:t> </a:t>
            </a:r>
            <a:r>
              <a:rPr lang="ru-RU" b="1" dirty="0" err="1">
                <a:solidFill>
                  <a:srgbClr val="00B0F0"/>
                </a:solidFill>
              </a:rPr>
              <a:t>қасиеттері</a:t>
            </a:r>
            <a:endParaRPr lang="ru-RU" b="1" dirty="0">
              <a:solidFill>
                <a:srgbClr val="00B0F0"/>
              </a:solidFill>
            </a:endParaRPr>
          </a:p>
          <a:p>
            <a:pPr>
              <a:buNone/>
            </a:pPr>
            <a:r>
              <a:rPr lang="ru-RU" dirty="0" err="1"/>
              <a:t>Топырақтың</a:t>
            </a:r>
            <a:r>
              <a:rPr lang="ru-RU" dirty="0"/>
              <a:t> </a:t>
            </a:r>
            <a:r>
              <a:rPr lang="ru-RU" dirty="0" err="1"/>
              <a:t>физикалық</a:t>
            </a:r>
            <a:r>
              <a:rPr lang="ru-RU" dirty="0"/>
              <a:t> </a:t>
            </a:r>
            <a:r>
              <a:rPr lang="ru-RU" dirty="0" err="1"/>
              <a:t>қасиеттері</a:t>
            </a:r>
            <a:r>
              <a:rPr lang="ru-RU" dirty="0"/>
              <a:t> - </a:t>
            </a:r>
            <a:r>
              <a:rPr lang="ru-RU" dirty="0" err="1"/>
              <a:t>оның</a:t>
            </a:r>
            <a:r>
              <a:rPr lang="ru-RU" dirty="0"/>
              <a:t> </a:t>
            </a:r>
            <a:r>
              <a:rPr lang="ru-RU" dirty="0" err="1"/>
              <a:t>құрылымы</a:t>
            </a:r>
            <a:r>
              <a:rPr lang="ru-RU" dirty="0"/>
              <a:t>, су мен </a:t>
            </a:r>
            <a:r>
              <a:rPr lang="ru-RU" dirty="0" err="1"/>
              <a:t>ауа</a:t>
            </a:r>
            <a:r>
              <a:rPr lang="ru-RU" dirty="0"/>
              <a:t> </a:t>
            </a:r>
            <a:r>
              <a:rPr lang="ru-RU" dirty="0" err="1"/>
              <a:t>қасиеттеріне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өсімдіктердің</a:t>
            </a:r>
            <a:r>
              <a:rPr lang="ru-RU" dirty="0"/>
              <a:t> </a:t>
            </a:r>
            <a:r>
              <a:rPr lang="ru-RU" dirty="0" err="1"/>
              <a:t>өсуіне</a:t>
            </a:r>
            <a:r>
              <a:rPr lang="ru-RU" dirty="0"/>
              <a:t> </a:t>
            </a:r>
            <a:r>
              <a:rPr lang="ru-RU" dirty="0" err="1"/>
              <a:t>әсер</a:t>
            </a:r>
            <a:r>
              <a:rPr lang="ru-RU" dirty="0"/>
              <a:t> </a:t>
            </a:r>
            <a:r>
              <a:rPr lang="ru-RU" dirty="0" err="1"/>
              <a:t>етеді</a:t>
            </a:r>
            <a:r>
              <a:rPr lang="ru-RU" dirty="0"/>
              <a:t>.</a:t>
            </a:r>
          </a:p>
          <a:p>
            <a:pPr>
              <a:buNone/>
            </a:pPr>
            <a:r>
              <a:rPr lang="ru-RU" b="1" dirty="0" err="1"/>
              <a:t>Негізгі</a:t>
            </a:r>
            <a:r>
              <a:rPr lang="ru-RU" b="1" dirty="0"/>
              <a:t> </a:t>
            </a:r>
            <a:r>
              <a:rPr lang="ru-RU" b="1" dirty="0" err="1"/>
              <a:t>сипаттары</a:t>
            </a:r>
            <a:r>
              <a:rPr lang="ru-RU" b="1" dirty="0"/>
              <a:t>:</a:t>
            </a:r>
          </a:p>
          <a:p>
            <a:pPr>
              <a:buFont typeface="+mj-lt"/>
              <a:buAutoNum type="arabicPeriod"/>
            </a:pPr>
            <a:r>
              <a:rPr lang="ru-RU" b="1" dirty="0" err="1"/>
              <a:t>Құрылымы</a:t>
            </a:r>
            <a:endParaRPr lang="ru-RU" dirty="0"/>
          </a:p>
          <a:p>
            <a:pPr marL="742950" lvl="1" indent="-285750">
              <a:buFont typeface="+mj-lt"/>
              <a:buAutoNum type="arabicPeriod"/>
            </a:pPr>
            <a:r>
              <a:rPr lang="ru-RU" dirty="0" err="1"/>
              <a:t>Топырақ</a:t>
            </a:r>
            <a:r>
              <a:rPr lang="ru-RU" dirty="0"/>
              <a:t> </a:t>
            </a:r>
            <a:r>
              <a:rPr lang="ru-RU" dirty="0" err="1"/>
              <a:t>бөлшектерінің</a:t>
            </a:r>
            <a:r>
              <a:rPr lang="ru-RU" dirty="0"/>
              <a:t> (</a:t>
            </a:r>
            <a:r>
              <a:rPr lang="ru-RU" dirty="0" err="1"/>
              <a:t>құм</a:t>
            </a:r>
            <a:r>
              <a:rPr lang="ru-RU" dirty="0"/>
              <a:t>, </a:t>
            </a:r>
            <a:r>
              <a:rPr lang="ru-RU" dirty="0" err="1"/>
              <a:t>балшық</a:t>
            </a:r>
            <a:r>
              <a:rPr lang="ru-RU" dirty="0"/>
              <a:t>, саз) </a:t>
            </a:r>
            <a:r>
              <a:rPr lang="ru-RU" dirty="0" err="1"/>
              <a:t>үйлесімі</a:t>
            </a:r>
            <a:r>
              <a:rPr lang="ru-RU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dirty="0" err="1"/>
              <a:t>Құрылымы</a:t>
            </a:r>
            <a:r>
              <a:rPr lang="ru-RU" dirty="0"/>
              <a:t> </a:t>
            </a:r>
            <a:r>
              <a:rPr lang="ru-RU" dirty="0" err="1"/>
              <a:t>топырақтың</a:t>
            </a:r>
            <a:r>
              <a:rPr lang="ru-RU" dirty="0"/>
              <a:t> </a:t>
            </a:r>
            <a:r>
              <a:rPr lang="ru-RU" dirty="0" err="1"/>
              <a:t>аэрациясына</a:t>
            </a:r>
            <a:r>
              <a:rPr lang="ru-RU" dirty="0"/>
              <a:t>, су </a:t>
            </a:r>
            <a:r>
              <a:rPr lang="ru-RU" dirty="0" err="1"/>
              <a:t>өткізгіштігіне</a:t>
            </a:r>
            <a:r>
              <a:rPr lang="ru-RU" dirty="0"/>
              <a:t> </a:t>
            </a:r>
            <a:r>
              <a:rPr lang="ru-RU" dirty="0" err="1"/>
              <a:t>және</a:t>
            </a:r>
            <a:r>
              <a:rPr lang="ru-RU" dirty="0"/>
              <a:t> </a:t>
            </a:r>
            <a:r>
              <a:rPr lang="ru-RU" dirty="0" err="1"/>
              <a:t>түйіршіктелуіне</a:t>
            </a:r>
            <a:r>
              <a:rPr lang="ru-RU" dirty="0"/>
              <a:t> </a:t>
            </a:r>
            <a:r>
              <a:rPr lang="ru-RU" dirty="0" err="1"/>
              <a:t>әсер</a:t>
            </a:r>
            <a:r>
              <a:rPr lang="ru-RU" dirty="0"/>
              <a:t> </a:t>
            </a:r>
            <a:r>
              <a:rPr lang="ru-RU" dirty="0" err="1"/>
              <a:t>етеді</a:t>
            </a:r>
            <a:r>
              <a:rPr lang="ru-RU" dirty="0"/>
              <a:t>.</a:t>
            </a:r>
          </a:p>
          <a:p>
            <a:pPr>
              <a:buFont typeface="+mj-lt"/>
              <a:buAutoNum type="arabicPeriod"/>
            </a:pPr>
            <a:r>
              <a:rPr lang="ru-RU" b="1" dirty="0" err="1"/>
              <a:t>Тығыздығы</a:t>
            </a:r>
            <a:endParaRPr lang="ru-RU" dirty="0"/>
          </a:p>
          <a:p>
            <a:pPr marL="742950" lvl="1" indent="-285750">
              <a:buFont typeface="+mj-lt"/>
              <a:buAutoNum type="arabicPeriod"/>
            </a:pPr>
            <a:r>
              <a:rPr lang="ru-RU" b="1" dirty="0" err="1"/>
              <a:t>Шынайы</a:t>
            </a:r>
            <a:r>
              <a:rPr lang="ru-RU" b="1" dirty="0"/>
              <a:t> </a:t>
            </a:r>
            <a:r>
              <a:rPr lang="ru-RU" b="1" dirty="0" err="1"/>
              <a:t>тығыздық</a:t>
            </a:r>
            <a:r>
              <a:rPr lang="ru-RU" dirty="0"/>
              <a:t> – </a:t>
            </a:r>
            <a:r>
              <a:rPr lang="ru-RU" dirty="0" err="1"/>
              <a:t>қатты</a:t>
            </a:r>
            <a:r>
              <a:rPr lang="ru-RU" dirty="0"/>
              <a:t> </a:t>
            </a:r>
            <a:r>
              <a:rPr lang="ru-RU" dirty="0" err="1"/>
              <a:t>бөлшектердің</a:t>
            </a:r>
            <a:r>
              <a:rPr lang="ru-RU" dirty="0"/>
              <a:t> </a:t>
            </a:r>
            <a:r>
              <a:rPr lang="ru-RU" dirty="0" err="1"/>
              <a:t>көлеміне</a:t>
            </a:r>
            <a:r>
              <a:rPr lang="ru-RU" dirty="0"/>
              <a:t> </a:t>
            </a:r>
            <a:r>
              <a:rPr lang="ru-RU" dirty="0" err="1"/>
              <a:t>қатысты</a:t>
            </a:r>
            <a:r>
              <a:rPr lang="ru-RU" dirty="0"/>
              <a:t> масса.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b="1" dirty="0" err="1"/>
              <a:t>Жабдықты</a:t>
            </a:r>
            <a:r>
              <a:rPr lang="ru-RU" b="1" dirty="0"/>
              <a:t> </a:t>
            </a:r>
            <a:r>
              <a:rPr lang="ru-RU" b="1" dirty="0" err="1"/>
              <a:t>тығыздық</a:t>
            </a:r>
            <a:r>
              <a:rPr lang="ru-RU" dirty="0"/>
              <a:t> – </a:t>
            </a:r>
            <a:r>
              <a:rPr lang="ru-RU" dirty="0" err="1"/>
              <a:t>топырақ</a:t>
            </a:r>
            <a:r>
              <a:rPr lang="ru-RU" dirty="0"/>
              <a:t> </a:t>
            </a:r>
            <a:r>
              <a:rPr lang="ru-RU" dirty="0" err="1"/>
              <a:t>массасының</a:t>
            </a:r>
            <a:r>
              <a:rPr lang="ru-RU" dirty="0"/>
              <a:t> </a:t>
            </a:r>
            <a:r>
              <a:rPr lang="ru-RU" dirty="0" err="1"/>
              <a:t>жалпы</a:t>
            </a:r>
            <a:r>
              <a:rPr lang="ru-RU" dirty="0"/>
              <a:t> </a:t>
            </a:r>
            <a:r>
              <a:rPr lang="ru-RU" dirty="0" err="1"/>
              <a:t>көлемге</a:t>
            </a:r>
            <a:r>
              <a:rPr lang="ru-RU" dirty="0"/>
              <a:t> </a:t>
            </a:r>
            <a:r>
              <a:rPr lang="ru-RU" dirty="0" err="1"/>
              <a:t>қатынасы</a:t>
            </a:r>
            <a:r>
              <a:rPr lang="ru-RU" dirty="0"/>
              <a:t> (</a:t>
            </a:r>
            <a:r>
              <a:rPr lang="ru-RU" dirty="0" err="1"/>
              <a:t>ауа</a:t>
            </a:r>
            <a:r>
              <a:rPr lang="ru-RU" dirty="0"/>
              <a:t> мен су </a:t>
            </a:r>
            <a:r>
              <a:rPr lang="ru-RU" dirty="0" err="1"/>
              <a:t>қоса</a:t>
            </a:r>
            <a:r>
              <a:rPr lang="ru-RU" dirty="0"/>
              <a:t>).</a:t>
            </a:r>
          </a:p>
          <a:p>
            <a:pPr>
              <a:buFont typeface="+mj-lt"/>
              <a:buAutoNum type="arabicPeriod"/>
            </a:pPr>
            <a:r>
              <a:rPr lang="ru-RU" b="1" dirty="0"/>
              <a:t>Су </a:t>
            </a:r>
            <a:r>
              <a:rPr lang="ru-RU" b="1" dirty="0" err="1"/>
              <a:t>өткізгіштік</a:t>
            </a:r>
            <a:endParaRPr lang="ru-RU" dirty="0"/>
          </a:p>
          <a:p>
            <a:pPr marL="742950" lvl="1" indent="-285750">
              <a:buFont typeface="+mj-lt"/>
              <a:buAutoNum type="arabicPeriod"/>
            </a:pPr>
            <a:r>
              <a:rPr lang="ru-RU" dirty="0" err="1"/>
              <a:t>Судың</a:t>
            </a:r>
            <a:r>
              <a:rPr lang="ru-RU" dirty="0"/>
              <a:t> </a:t>
            </a:r>
            <a:r>
              <a:rPr lang="ru-RU" dirty="0" err="1"/>
              <a:t>топырақ</a:t>
            </a:r>
            <a:r>
              <a:rPr lang="ru-RU" dirty="0"/>
              <a:t> </a:t>
            </a:r>
            <a:r>
              <a:rPr lang="ru-RU" dirty="0" err="1"/>
              <a:t>арқылы</a:t>
            </a:r>
            <a:r>
              <a:rPr lang="ru-RU" dirty="0"/>
              <a:t> </a:t>
            </a:r>
            <a:r>
              <a:rPr lang="ru-RU" dirty="0" err="1"/>
              <a:t>өту</a:t>
            </a:r>
            <a:r>
              <a:rPr lang="ru-RU" dirty="0"/>
              <a:t> </a:t>
            </a:r>
            <a:r>
              <a:rPr lang="ru-RU" dirty="0" err="1"/>
              <a:t>жылдамдығы</a:t>
            </a:r>
            <a:r>
              <a:rPr lang="ru-RU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dirty="0" err="1"/>
              <a:t>Құмды</a:t>
            </a:r>
            <a:r>
              <a:rPr lang="ru-RU" dirty="0"/>
              <a:t> </a:t>
            </a:r>
            <a:r>
              <a:rPr lang="ru-RU" dirty="0" err="1"/>
              <a:t>топырақ</a:t>
            </a:r>
            <a:r>
              <a:rPr lang="ru-RU" dirty="0"/>
              <a:t> – суды тез </a:t>
            </a:r>
            <a:r>
              <a:rPr lang="ru-RU" dirty="0" err="1"/>
              <a:t>өткізеді</a:t>
            </a:r>
            <a:r>
              <a:rPr lang="ru-RU" dirty="0"/>
              <a:t>, </a:t>
            </a:r>
            <a:r>
              <a:rPr lang="ru-RU" dirty="0" err="1"/>
              <a:t>сазды</a:t>
            </a:r>
            <a:r>
              <a:rPr lang="ru-RU" dirty="0"/>
              <a:t> </a:t>
            </a:r>
            <a:r>
              <a:rPr lang="ru-RU" dirty="0" err="1"/>
              <a:t>топырақ</a:t>
            </a:r>
            <a:r>
              <a:rPr lang="ru-RU" dirty="0"/>
              <a:t> </a:t>
            </a:r>
            <a:r>
              <a:rPr lang="ru-RU" dirty="0" err="1"/>
              <a:t>баяу</a:t>
            </a:r>
            <a:r>
              <a:rPr lang="ru-RU" dirty="0"/>
              <a:t> </a:t>
            </a:r>
            <a:r>
              <a:rPr lang="ru-RU" dirty="0" err="1"/>
              <a:t>өткізеді</a:t>
            </a:r>
            <a:r>
              <a:rPr lang="ru-RU" dirty="0"/>
              <a:t>.</a:t>
            </a:r>
          </a:p>
          <a:p>
            <a:pPr>
              <a:buFont typeface="+mj-lt"/>
              <a:buAutoNum type="arabicPeriod"/>
            </a:pPr>
            <a:r>
              <a:rPr lang="ru-RU" b="1" dirty="0" err="1"/>
              <a:t>Сорғыштық</a:t>
            </a:r>
            <a:r>
              <a:rPr lang="ru-RU" b="1" dirty="0"/>
              <a:t> (су </a:t>
            </a:r>
            <a:r>
              <a:rPr lang="ru-RU" b="1" dirty="0" err="1"/>
              <a:t>ұстамдылық</a:t>
            </a:r>
            <a:r>
              <a:rPr lang="ru-RU" b="1" dirty="0"/>
              <a:t>)</a:t>
            </a:r>
            <a:endParaRPr lang="ru-RU" dirty="0"/>
          </a:p>
          <a:p>
            <a:pPr marL="742950" lvl="1" indent="-285750">
              <a:buFont typeface="+mj-lt"/>
              <a:buAutoNum type="arabicPeriod"/>
            </a:pPr>
            <a:r>
              <a:rPr lang="ru-RU" dirty="0" err="1"/>
              <a:t>Топырақ</a:t>
            </a:r>
            <a:r>
              <a:rPr lang="ru-RU" dirty="0"/>
              <a:t> </a:t>
            </a:r>
            <a:r>
              <a:rPr lang="ru-RU" dirty="0" err="1"/>
              <a:t>суын</a:t>
            </a:r>
            <a:r>
              <a:rPr lang="ru-RU" dirty="0"/>
              <a:t> </a:t>
            </a:r>
            <a:r>
              <a:rPr lang="ru-RU" dirty="0" err="1"/>
              <a:t>сақтау</a:t>
            </a:r>
            <a:r>
              <a:rPr lang="ru-RU" dirty="0"/>
              <a:t> </a:t>
            </a:r>
            <a:r>
              <a:rPr lang="ru-RU" dirty="0" err="1"/>
              <a:t>қабілеті</a:t>
            </a:r>
            <a:r>
              <a:rPr lang="ru-RU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dirty="0"/>
              <a:t>Мол </a:t>
            </a:r>
            <a:r>
              <a:rPr lang="ru-RU" dirty="0" err="1"/>
              <a:t>сорғыштық</a:t>
            </a:r>
            <a:r>
              <a:rPr lang="ru-RU" dirty="0"/>
              <a:t> – </a:t>
            </a:r>
            <a:r>
              <a:rPr lang="ru-RU" dirty="0" err="1"/>
              <a:t>сазды</a:t>
            </a:r>
            <a:r>
              <a:rPr lang="ru-RU" dirty="0"/>
              <a:t> </a:t>
            </a:r>
            <a:r>
              <a:rPr lang="ru-RU" dirty="0" err="1"/>
              <a:t>топырақ</a:t>
            </a:r>
            <a:r>
              <a:rPr lang="ru-RU" dirty="0"/>
              <a:t>, аз </a:t>
            </a:r>
            <a:r>
              <a:rPr lang="ru-RU" dirty="0" err="1"/>
              <a:t>сорғыштық</a:t>
            </a:r>
            <a:r>
              <a:rPr lang="ru-RU" dirty="0"/>
              <a:t> – </a:t>
            </a:r>
            <a:r>
              <a:rPr lang="ru-RU" dirty="0" err="1"/>
              <a:t>құмды</a:t>
            </a:r>
            <a:r>
              <a:rPr lang="ru-RU" dirty="0"/>
              <a:t> </a:t>
            </a:r>
            <a:r>
              <a:rPr lang="ru-RU" dirty="0" err="1"/>
              <a:t>топырақ</a:t>
            </a:r>
            <a:r>
              <a:rPr lang="ru-RU" dirty="0"/>
              <a:t>.</a:t>
            </a:r>
          </a:p>
          <a:p>
            <a:pPr>
              <a:buFont typeface="+mj-lt"/>
              <a:buAutoNum type="arabicPeriod"/>
            </a:pPr>
            <a:r>
              <a:rPr lang="ru-RU" b="1" dirty="0" err="1"/>
              <a:t>Түсі</a:t>
            </a:r>
            <a:endParaRPr lang="ru-RU" dirty="0"/>
          </a:p>
          <a:p>
            <a:pPr marL="742950" lvl="1" indent="-285750">
              <a:buFont typeface="+mj-lt"/>
              <a:buAutoNum type="arabicPeriod"/>
            </a:pPr>
            <a:r>
              <a:rPr lang="ru-RU" dirty="0" err="1"/>
              <a:t>Топырақтағы</a:t>
            </a:r>
            <a:r>
              <a:rPr lang="ru-RU" dirty="0"/>
              <a:t> </a:t>
            </a:r>
            <a:r>
              <a:rPr lang="ru-RU" dirty="0" err="1"/>
              <a:t>органикалық</a:t>
            </a:r>
            <a:r>
              <a:rPr lang="ru-RU" dirty="0"/>
              <a:t> </a:t>
            </a:r>
            <a:r>
              <a:rPr lang="ru-RU" dirty="0" err="1"/>
              <a:t>заттар</a:t>
            </a:r>
            <a:r>
              <a:rPr lang="ru-RU" dirty="0"/>
              <a:t> мен </a:t>
            </a:r>
            <a:r>
              <a:rPr lang="ru-RU" dirty="0" err="1"/>
              <a:t>минералдарға</a:t>
            </a:r>
            <a:r>
              <a:rPr lang="ru-RU" dirty="0"/>
              <a:t> </a:t>
            </a:r>
            <a:r>
              <a:rPr lang="ru-RU" dirty="0" err="1"/>
              <a:t>байланысты</a:t>
            </a:r>
            <a:r>
              <a:rPr lang="ru-RU" dirty="0"/>
              <a:t>.</a:t>
            </a:r>
          </a:p>
          <a:p>
            <a:pPr marL="742950" lvl="1" indent="-285750">
              <a:buFont typeface="+mj-lt"/>
              <a:buAutoNum type="arabicPeriod"/>
            </a:pPr>
            <a:r>
              <a:rPr lang="ru-RU" dirty="0" err="1"/>
              <a:t>Мысалы</a:t>
            </a:r>
            <a:r>
              <a:rPr lang="ru-RU" dirty="0"/>
              <a:t>: </a:t>
            </a:r>
            <a:r>
              <a:rPr lang="ru-RU" dirty="0" err="1"/>
              <a:t>қара</a:t>
            </a:r>
            <a:r>
              <a:rPr lang="ru-RU" dirty="0"/>
              <a:t> </a:t>
            </a:r>
            <a:r>
              <a:rPr lang="ru-RU" dirty="0" err="1"/>
              <a:t>топырақ</a:t>
            </a:r>
            <a:r>
              <a:rPr lang="ru-RU" dirty="0"/>
              <a:t> – </a:t>
            </a:r>
            <a:r>
              <a:rPr lang="ru-RU" dirty="0" err="1"/>
              <a:t>органикалық</a:t>
            </a:r>
            <a:r>
              <a:rPr lang="ru-RU" dirty="0"/>
              <a:t> </a:t>
            </a:r>
            <a:r>
              <a:rPr lang="ru-RU" dirty="0" err="1"/>
              <a:t>затқа</a:t>
            </a:r>
            <a:r>
              <a:rPr lang="ru-RU" dirty="0"/>
              <a:t> бай, </a:t>
            </a:r>
            <a:r>
              <a:rPr lang="ru-RU" dirty="0" err="1"/>
              <a:t>қызыл</a:t>
            </a:r>
            <a:r>
              <a:rPr lang="ru-RU" dirty="0"/>
              <a:t> </a:t>
            </a:r>
            <a:r>
              <a:rPr lang="ru-RU" dirty="0" err="1"/>
              <a:t>топырақ</a:t>
            </a:r>
            <a:r>
              <a:rPr lang="ru-RU" dirty="0"/>
              <a:t> – </a:t>
            </a:r>
            <a:r>
              <a:rPr lang="ru-RU" dirty="0" err="1"/>
              <a:t>темір</a:t>
            </a:r>
            <a:r>
              <a:rPr lang="ru-RU" dirty="0"/>
              <a:t> </a:t>
            </a:r>
            <a:r>
              <a:rPr lang="ru-RU" dirty="0" err="1"/>
              <a:t>оксидтеріне</a:t>
            </a:r>
            <a:r>
              <a:rPr lang="ru-RU" dirty="0"/>
              <a:t> бай.</a:t>
            </a:r>
          </a:p>
        </p:txBody>
      </p:sp>
    </p:spTree>
    <p:extLst>
      <p:ext uri="{BB962C8B-B14F-4D97-AF65-F5344CB8AC3E}">
        <p14:creationId xmlns:p14="http://schemas.microsoft.com/office/powerpoint/2010/main" val="41782096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3143</TotalTime>
  <Words>1193</Words>
  <Application>Microsoft Office PowerPoint</Application>
  <PresentationFormat>Экран (4:3)</PresentationFormat>
  <Paragraphs>120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1" baseType="lpstr">
      <vt:lpstr>Aptos</vt:lpstr>
      <vt:lpstr>Aptos Display</vt:lpstr>
      <vt:lpstr>Arial</vt:lpstr>
      <vt:lpstr>Calibri</vt:lpstr>
      <vt:lpstr>Google Sans</vt:lpstr>
      <vt:lpstr>quote-cjk-patch</vt:lpstr>
      <vt:lpstr>Times New Roman</vt:lpstr>
      <vt:lpstr>Тема Office</vt:lpstr>
      <vt:lpstr>Дәріс №1  Кіріспе. Топырақ микробиологиясының ғылым ретінде қалыптасуы</vt:lpstr>
      <vt:lpstr>Кіріспе</vt:lpstr>
      <vt:lpstr>Презентация PowerPoint</vt:lpstr>
      <vt:lpstr>Топырақтың микробиотасы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Семинар сұрақтары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Сүт және сүт өнімдерінің микробиологиясы</dc:title>
  <dc:creator>Шеберхана</dc:creator>
  <cp:lastModifiedBy>ДК Кирбаева</cp:lastModifiedBy>
  <cp:revision>204</cp:revision>
  <dcterms:created xsi:type="dcterms:W3CDTF">2020-09-04T09:31:36Z</dcterms:created>
  <dcterms:modified xsi:type="dcterms:W3CDTF">2026-01-19T20:07:01Z</dcterms:modified>
</cp:coreProperties>
</file>